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layfair Display"/>
      <p:regular r:id="rId29"/>
      <p:bold r:id="rId30"/>
      <p:italic r:id="rId31"/>
      <p:boldItalic r:id="rId32"/>
    </p:embeddedFont>
    <p:embeddedFont>
      <p:font typeface="Amatic SC"/>
      <p:regular r:id="rId33"/>
      <p:bold r:id="rId34"/>
    </p:embeddedFont>
    <p:embeddedFont>
      <p:font typeface="Montserrat"/>
      <p:regular r:id="rId35"/>
      <p:bold r:id="rId36"/>
      <p:italic r:id="rId37"/>
      <p:boldItalic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6.xml"/><Relationship Id="rId33" Type="http://schemas.openxmlformats.org/officeDocument/2006/relationships/font" Target="fonts/AmaticSC-regular.fntdata"/><Relationship Id="rId10" Type="http://schemas.openxmlformats.org/officeDocument/2006/relationships/slide" Target="slides/slide5.xml"/><Relationship Id="rId32" Type="http://schemas.openxmlformats.org/officeDocument/2006/relationships/font" Target="fonts/PlayfairDisplay-boldItalic.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AmaticSC-bold.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db2d768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db2d768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e84037b2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e84037b2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e84037b2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e84037b2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dbec67e7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dbec67e7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b2d768a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b2d768a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dbec67e7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dbec67e7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e84037b2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e84037b2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144 Census </a:t>
            </a:r>
            <a:r>
              <a:rPr lang="en"/>
              <a:t>tracts</a:t>
            </a:r>
            <a:r>
              <a:rPr lang="en"/>
              <a:t> assigned to 515 polling locations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e8fa0e6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e8fa0e6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Locations of our optimal solutions</a:t>
            </a:r>
            <a:endParaRPr/>
          </a:p>
          <a:p>
            <a:pPr indent="0" lvl="0" marL="0" rtl="0" algn="l">
              <a:spcBef>
                <a:spcPts val="0"/>
              </a:spcBef>
              <a:spcAft>
                <a:spcPts val="0"/>
              </a:spcAft>
              <a:buNone/>
            </a:pPr>
            <a:r>
              <a:rPr lang="en"/>
              <a:t>We speculate , Might be more optimal solutions ; Smallest indices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df29db4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df29db4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Nice distribution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df29db4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df29db4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dbec67e7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dbec67e7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Shelby County v. Holden: </a:t>
            </a:r>
            <a:r>
              <a:rPr lang="en"/>
              <a:t>this is our motivation, because we aim to create a new coverage formula, or at least the beginning to one.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DECREASING</a:t>
            </a:r>
            <a:endParaRPr b="1"/>
          </a:p>
          <a:p>
            <a:pPr indent="0" lvl="0" marL="0" rtl="0" algn="l">
              <a:spcBef>
                <a:spcPts val="0"/>
              </a:spcBef>
              <a:spcAft>
                <a:spcPts val="0"/>
              </a:spcAft>
              <a:buNone/>
            </a:pPr>
            <a:r>
              <a:rPr lang="en"/>
              <a:t>-Decreasing polling locations does not necessarily mean bad practices.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Colorado:</a:t>
            </a:r>
            <a:endParaRPr/>
          </a:p>
          <a:p>
            <a:pPr indent="0" lvl="0" marL="0" rtl="0" algn="l">
              <a:spcBef>
                <a:spcPts val="0"/>
              </a:spcBef>
              <a:spcAft>
                <a:spcPts val="0"/>
              </a:spcAft>
              <a:buNone/>
            </a:pPr>
            <a:r>
              <a:rPr lang="en"/>
              <a:t>-Colorado, which enacted large-scale changes to its election processes in 2013, has had a huge decrease in polling places from 1237 in 2012 to 288 in 2016 (EAVS data)</a:t>
            </a:r>
            <a:endParaRPr/>
          </a:p>
          <a:p>
            <a:pPr indent="0" lvl="0" marL="0" rtl="0" algn="l">
              <a:spcBef>
                <a:spcPts val="0"/>
              </a:spcBef>
              <a:spcAft>
                <a:spcPts val="0"/>
              </a:spcAft>
              <a:buNone/>
            </a:pPr>
            <a:r>
              <a:rPr lang="en"/>
              <a:t>-because of mail in ballots, ballot boxes, and vote centers.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df29db4e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df29db4e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optimal are in close proximity to current</a:t>
            </a:r>
            <a:endParaRPr/>
          </a:p>
          <a:p>
            <a:pPr indent="0" lvl="0" marL="0" rtl="0" algn="l">
              <a:spcBef>
                <a:spcPts val="0"/>
              </a:spcBef>
              <a:spcAft>
                <a:spcPts val="0"/>
              </a:spcAft>
              <a:buNone/>
            </a:pPr>
            <a:r>
              <a:rPr lang="en"/>
              <a:t>Blair caldwell - downtown denver</a:t>
            </a:r>
            <a:endParaRPr/>
          </a:p>
          <a:p>
            <a:pPr indent="0" lvl="0" marL="0" rtl="0" algn="l">
              <a:spcBef>
                <a:spcPts val="0"/>
              </a:spcBef>
              <a:spcAft>
                <a:spcPts val="0"/>
              </a:spcAft>
              <a:buNone/>
            </a:pPr>
            <a:r>
              <a:rPr lang="en"/>
              <a:t>Rodolfo corky gonzalez - left of downtown </a:t>
            </a:r>
            <a:endParaRPr/>
          </a:p>
          <a:p>
            <a:pPr indent="0" lvl="0" marL="0" rtl="0" algn="l">
              <a:spcBef>
                <a:spcPts val="0"/>
              </a:spcBef>
              <a:spcAft>
                <a:spcPts val="0"/>
              </a:spcAft>
              <a:buNone/>
            </a:pPr>
            <a:r>
              <a:rPr lang="en"/>
              <a:t>Southwest recreation - left most point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df29db4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df29db4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11,037 Census blocks (over 5 mil var); 144 Census tracts (50,000 var)</a:t>
            </a:r>
            <a:endParaRPr/>
          </a:p>
          <a:p>
            <a:pPr indent="0" lvl="0" marL="0" rtl="0" algn="l">
              <a:spcBef>
                <a:spcPts val="0"/>
              </a:spcBef>
              <a:spcAft>
                <a:spcPts val="0"/>
              </a:spcAft>
              <a:buNone/>
            </a:pPr>
            <a:r>
              <a:rPr lang="en"/>
              <a:t>Our original program used all 512 of the polling locations, or almost all of them, and assigned census blocks based on minimizing distance.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Troubleshoot: Our adjusted program took the 50 polling locations with the most assigned people, and then re assigned the census blocks whose location we got rid of to one of the 50 remaining. We felt this was a less than optimal distribution. Felt like we could do better.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dbec67e7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dbec67e7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 total people in polling locations can be better than our guestimate of 15000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df29db4e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df29db4e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e84037b2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e84037b2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 two conditions that could cause a state or jurisdiction to be covered and require oversight by DOJ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t>If on November 1, 1964 the state or jurisdiction had  a "test or device" that restricted the ability of people to register to vote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Act's definition of a "test or device" included such requirements as the applicant being able to pass a literacy test, establish that they good moral character, or have another registered voter vouch for his or her qualifications.(https://www.justice.gov/crt/section-4-voting-rights-act#formula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-If the Director of the Census determined that less than 50% of people of voting age were registered to vote on November 1, 1964 or less than 50% of people eligible voted in the presidential election of November 1964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-Alabama, Alaska, Georgia, Louisiana, Mississippi, South Carolina, and Virginia were covered entirely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-Arizona, Hawaii, Idaho, and North Carolina were covered partially covered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1970 there was a another subsection of the coverage formula added, identical to the original except citing a date of November 1968 instead of 1964 as the date for having a test or device and levels of voter registration.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1972 the coverage formula was expanded the list of “test and device” to include the practice of providing any election information, including ballots, only in English in places where members of a single language minority constituted more than five percent of the citizens of voting 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dbec67e7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dbec67e7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Could be strengthened by being combined with other factors</a:t>
            </a:r>
            <a:endParaRPr/>
          </a:p>
          <a:p>
            <a:pPr indent="457200" lvl="0" marL="0" rtl="0" algn="l">
              <a:spcBef>
                <a:spcPts val="0"/>
              </a:spcBef>
              <a:spcAft>
                <a:spcPts val="0"/>
              </a:spcAft>
              <a:buClr>
                <a:schemeClr val="dk1"/>
              </a:buClr>
              <a:buSzPts val="1100"/>
              <a:buFont typeface="Arial"/>
              <a:buNone/>
            </a:pPr>
            <a:r>
              <a:rPr lang="en"/>
              <a:t>redistricting/gerrymandering</a:t>
            </a:r>
            <a:endParaRPr/>
          </a:p>
          <a:p>
            <a:pPr indent="0" lvl="0" marL="0" rtl="0" algn="l">
              <a:spcBef>
                <a:spcPts val="0"/>
              </a:spcBef>
              <a:spcAft>
                <a:spcPts val="0"/>
              </a:spcAft>
              <a:buClr>
                <a:schemeClr val="dk1"/>
              </a:buClr>
              <a:buSzPts val="1100"/>
              <a:buFont typeface="Arial"/>
              <a:buNone/>
            </a:pPr>
            <a:r>
              <a:rPr lang="en"/>
              <a:t>Can be easily adapted </a:t>
            </a:r>
            <a:endParaRPr/>
          </a:p>
          <a:p>
            <a:pPr indent="457200" lvl="0" marL="0" rtl="0" algn="l">
              <a:spcBef>
                <a:spcPts val="0"/>
              </a:spcBef>
              <a:spcAft>
                <a:spcPts val="0"/>
              </a:spcAft>
              <a:buClr>
                <a:schemeClr val="dk1"/>
              </a:buClr>
              <a:buSzPts val="1100"/>
              <a:buFont typeface="Arial"/>
              <a:buNone/>
            </a:pPr>
            <a:r>
              <a:rPr lang="en"/>
              <a:t>Add more constraints</a:t>
            </a:r>
            <a:endParaRPr/>
          </a:p>
          <a:p>
            <a:pPr indent="457200" lvl="0" marL="457200" rtl="0" algn="l">
              <a:spcBef>
                <a:spcPts val="0"/>
              </a:spcBef>
              <a:spcAft>
                <a:spcPts val="0"/>
              </a:spcAft>
              <a:buClr>
                <a:schemeClr val="dk1"/>
              </a:buClr>
              <a:buSzPts val="1100"/>
              <a:buFont typeface="Arial"/>
              <a:buNone/>
            </a:pPr>
            <a:r>
              <a:rPr lang="en"/>
              <a:t>Can compute distance to bus stops or other public transportation options</a:t>
            </a:r>
            <a:endParaRPr/>
          </a:p>
          <a:p>
            <a:pPr indent="457200" lvl="0" marL="0" rtl="0" algn="l">
              <a:spcBef>
                <a:spcPts val="0"/>
              </a:spcBef>
              <a:spcAft>
                <a:spcPts val="0"/>
              </a:spcAft>
              <a:buClr>
                <a:schemeClr val="dk1"/>
              </a:buClr>
              <a:buSzPts val="1100"/>
              <a:buFont typeface="Arial"/>
              <a:buNone/>
            </a:pPr>
            <a:r>
              <a:rPr lang="en"/>
              <a:t>Can change constraints </a:t>
            </a:r>
            <a:endParaRPr/>
          </a:p>
          <a:p>
            <a:pPr indent="457200" lvl="0" marL="457200" rtl="0" algn="l">
              <a:spcBef>
                <a:spcPts val="0"/>
              </a:spcBef>
              <a:spcAft>
                <a:spcPts val="0"/>
              </a:spcAft>
              <a:buClr>
                <a:schemeClr val="dk1"/>
              </a:buClr>
              <a:buSzPts val="1100"/>
              <a:buFont typeface="Arial"/>
              <a:buNone/>
            </a:pPr>
            <a:r>
              <a:rPr lang="en"/>
              <a:t>Based on population density </a:t>
            </a:r>
            <a:endParaRPr/>
          </a:p>
          <a:p>
            <a:pPr indent="457200" lvl="0" marL="457200" rtl="0" algn="l">
              <a:spcBef>
                <a:spcPts val="0"/>
              </a:spcBef>
              <a:spcAft>
                <a:spcPts val="0"/>
              </a:spcAft>
              <a:buClr>
                <a:schemeClr val="dk1"/>
              </a:buClr>
              <a:buSzPts val="1100"/>
              <a:buFont typeface="Arial"/>
              <a:buNone/>
            </a:pPr>
            <a:r>
              <a:rPr lang="en"/>
              <a:t>Based on availability to public transportation</a:t>
            </a:r>
            <a:endParaRPr/>
          </a:p>
          <a:p>
            <a:pPr indent="457200" lvl="0" marL="457200" rtl="0" algn="l">
              <a:spcBef>
                <a:spcPts val="0"/>
              </a:spcBef>
              <a:spcAft>
                <a:spcPts val="0"/>
              </a:spcAft>
              <a:buClr>
                <a:schemeClr val="dk1"/>
              </a:buClr>
              <a:buSzPts val="1100"/>
              <a:buFont typeface="Arial"/>
              <a:buNone/>
            </a:pPr>
            <a:r>
              <a:rPr lang="en"/>
              <a:t>Based on availability of poll volunteers</a:t>
            </a:r>
            <a:endParaRPr/>
          </a:p>
          <a:p>
            <a:pPr indent="0" lvl="0" marL="0" rtl="0" algn="l">
              <a:spcBef>
                <a:spcPts val="0"/>
              </a:spcBef>
              <a:spcAft>
                <a:spcPts val="0"/>
              </a:spcAft>
              <a:buClr>
                <a:schemeClr val="dk1"/>
              </a:buClr>
              <a:buSzPts val="1100"/>
              <a:buFont typeface="Arial"/>
              <a:buNone/>
            </a:pPr>
            <a:r>
              <a:rPr lang="en"/>
              <a:t>Intakes data, so can be kept relevant throughout the years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db2d768a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db2d768a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dbcbc292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dbcbc292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11,039 total census blocks</a:t>
            </a:r>
            <a:endParaRPr b="1"/>
          </a:p>
          <a:p>
            <a:pPr indent="0" lvl="0" marL="0" rtl="0" algn="l">
              <a:spcBef>
                <a:spcPts val="0"/>
              </a:spcBef>
              <a:spcAft>
                <a:spcPts val="0"/>
              </a:spcAft>
              <a:buNone/>
            </a:pPr>
            <a:r>
              <a:rPr lang="en"/>
              <a:t>-</a:t>
            </a:r>
            <a:r>
              <a:rPr b="1" lang="en"/>
              <a:t>Centroid: </a:t>
            </a:r>
            <a:r>
              <a:rPr lang="en"/>
              <a:t>the centroid or geometric center of a plane figure is the arithmetic mean position of all the points in the figure. Informally, it is the point at which a cutout of the shape could be perfectly balanced on the tip of a pin.</a:t>
            </a:r>
            <a:endParaRPr/>
          </a:p>
          <a:p>
            <a:pPr indent="0" lvl="0" marL="0" rtl="0" algn="l">
              <a:spcBef>
                <a:spcPts val="0"/>
              </a:spcBef>
              <a:spcAft>
                <a:spcPts val="0"/>
              </a:spcAft>
              <a:buNone/>
            </a:pPr>
            <a:r>
              <a:rPr lang="en"/>
              <a:t>-can be outside the shape depending on how wonky the shape 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df29db4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df29db4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144 total census tracts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dbec67e7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dbec67e7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512 total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Churches:</a:t>
            </a:r>
            <a:r>
              <a:rPr lang="en">
                <a:solidFill>
                  <a:schemeClr val="dk1"/>
                </a:solidFill>
              </a:rPr>
              <a:t> 300+ churches in Denver county, we used churchfinder.com to find the name and address of them all and manually inputted into spreadsheet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Fire Stations:</a:t>
            </a:r>
            <a:r>
              <a:rPr lang="en">
                <a:solidFill>
                  <a:schemeClr val="dk1"/>
                </a:solidFill>
              </a:rPr>
              <a:t> Sandy and Hope were nice enough to share their data with us for this! Thanks ladies!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Senior Living Facilities/Stadiums:</a:t>
            </a:r>
            <a:r>
              <a:rPr lang="en">
                <a:solidFill>
                  <a:schemeClr val="dk1"/>
                </a:solidFill>
              </a:rPr>
              <a:t> Had to google and input manually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Libraries/Rec Centers:</a:t>
            </a:r>
            <a:r>
              <a:rPr lang="en">
                <a:solidFill>
                  <a:schemeClr val="dk1"/>
                </a:solidFill>
              </a:rPr>
              <a:t> A nice list was available on the Denver county website, manually entered addresses/names into spreadsheet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K-12 schools:</a:t>
            </a:r>
            <a:r>
              <a:rPr lang="en">
                <a:solidFill>
                  <a:schemeClr val="dk1"/>
                </a:solidFill>
              </a:rPr>
              <a:t> States and municipalities are trending away from using K-12 schools due to danger to students, so we opted out of using these in our project! (There was a nice list on the denver website though)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db2d768a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db2d768a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 hand to person --this is like the one at Tivoli</a:t>
            </a:r>
            <a:endParaRPr/>
          </a:p>
          <a:p>
            <a:pPr indent="0" lvl="0" marL="0" rtl="0" algn="l">
              <a:spcBef>
                <a:spcPts val="0"/>
              </a:spcBef>
              <a:spcAft>
                <a:spcPts val="0"/>
              </a:spcAft>
              <a:buNone/>
            </a:pPr>
            <a:r>
              <a:rPr lang="en"/>
              <a:t>-38 ballot drop off boxes </a:t>
            </a:r>
            <a:endParaRPr/>
          </a:p>
          <a:p>
            <a:pPr indent="0" lvl="0" marL="0" rtl="0" algn="l">
              <a:spcBef>
                <a:spcPts val="0"/>
              </a:spcBef>
              <a:spcAft>
                <a:spcPts val="0"/>
              </a:spcAft>
              <a:buNone/>
            </a:pPr>
            <a:r>
              <a:rPr lang="en"/>
              <a:t>-41 polling locations</a:t>
            </a:r>
            <a:endParaRPr/>
          </a:p>
          <a:p>
            <a:pPr indent="0" lvl="0" marL="0" rtl="0" algn="l">
              <a:spcBef>
                <a:spcPts val="0"/>
              </a:spcBef>
              <a:spcAft>
                <a:spcPts val="0"/>
              </a:spcAft>
              <a:buNone/>
            </a:pPr>
            <a:r>
              <a:rPr lang="en"/>
              <a:t>-NOTE: some can double as both a drop off location and a hand to person location and in person. </a:t>
            </a:r>
            <a:endParaRPr/>
          </a:p>
          <a:p>
            <a:pPr indent="0" lvl="0" marL="0" rtl="0" algn="l">
              <a:spcBef>
                <a:spcPts val="0"/>
              </a:spcBef>
              <a:spcAft>
                <a:spcPts val="0"/>
              </a:spcAft>
              <a:buNone/>
            </a:pPr>
            <a:r>
              <a:rPr lang="en"/>
              <a:t>-got this data from Diane Fritz, who got it from the Denver County website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6.jpg"/><Relationship Id="rId10"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3">
            <a:alphaModFix/>
          </a:blip>
          <a:srcRect b="7675" l="0" r="0" t="2662"/>
          <a:stretch/>
        </p:blipFill>
        <p:spPr>
          <a:xfrm>
            <a:off x="0" y="0"/>
            <a:ext cx="9143998" cy="4079800"/>
          </a:xfrm>
          <a:prstGeom prst="rect">
            <a:avLst/>
          </a:prstGeom>
          <a:noFill/>
          <a:ln>
            <a:noFill/>
          </a:ln>
        </p:spPr>
      </p:pic>
      <p:sp>
        <p:nvSpPr>
          <p:cNvPr id="59" name="Google Shape;59;p13"/>
          <p:cNvSpPr/>
          <p:nvPr/>
        </p:nvSpPr>
        <p:spPr>
          <a:xfrm>
            <a:off x="0" y="4034600"/>
            <a:ext cx="1136700" cy="1142400"/>
          </a:xfrm>
          <a:prstGeom prst="rect">
            <a:avLst/>
          </a:prstGeom>
          <a:solidFill>
            <a:srgbClr val="002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998000" y="4001200"/>
            <a:ext cx="1146000" cy="1142400"/>
          </a:xfrm>
          <a:prstGeom prst="rect">
            <a:avLst/>
          </a:prstGeom>
          <a:solidFill>
            <a:srgbClr val="002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idx="4294967295" type="ctrTitle"/>
          </p:nvPr>
        </p:nvSpPr>
        <p:spPr>
          <a:xfrm rot="-2333782">
            <a:off x="3582888" y="1828271"/>
            <a:ext cx="2326275" cy="1432564"/>
          </a:xfrm>
          <a:prstGeom prst="rect">
            <a:avLst/>
          </a:prstGeom>
          <a:noFill/>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b="1" lang="en" sz="6000">
                <a:solidFill>
                  <a:srgbClr val="BF0A30"/>
                </a:solidFill>
                <a:latin typeface="Amatic SC"/>
                <a:ea typeface="Amatic SC"/>
                <a:cs typeface="Amatic SC"/>
                <a:sym typeface="Amatic SC"/>
              </a:rPr>
              <a:t>Location</a:t>
            </a:r>
            <a:r>
              <a:rPr b="1" lang="en" sz="6000">
                <a:solidFill>
                  <a:srgbClr val="BF0A30"/>
                </a:solidFill>
                <a:latin typeface="Amatic SC"/>
                <a:ea typeface="Amatic SC"/>
                <a:cs typeface="Amatic SC"/>
                <a:sym typeface="Amatic SC"/>
              </a:rPr>
              <a:t>!</a:t>
            </a:r>
            <a:r>
              <a:rPr b="1" lang="en" sz="6000">
                <a:solidFill>
                  <a:srgbClr val="BF0A30"/>
                </a:solidFill>
                <a:latin typeface="Amatic SC"/>
                <a:ea typeface="Amatic SC"/>
                <a:cs typeface="Amatic SC"/>
                <a:sym typeface="Amatic SC"/>
              </a:rPr>
              <a:t> Location!</a:t>
            </a:r>
            <a:endParaRPr b="1" sz="6000">
              <a:solidFill>
                <a:srgbClr val="BF0A30"/>
              </a:solidFill>
              <a:latin typeface="Amatic SC"/>
              <a:ea typeface="Amatic SC"/>
              <a:cs typeface="Amatic SC"/>
              <a:sym typeface="Amatic SC"/>
            </a:endParaRPr>
          </a:p>
        </p:txBody>
      </p:sp>
      <p:sp>
        <p:nvSpPr>
          <p:cNvPr id="62" name="Google Shape;62;p13"/>
          <p:cNvSpPr txBox="1"/>
          <p:nvPr>
            <p:ph idx="4294967295" type="subTitle"/>
          </p:nvPr>
        </p:nvSpPr>
        <p:spPr>
          <a:xfrm rot="-148815">
            <a:off x="5766069" y="1256894"/>
            <a:ext cx="3611784" cy="1434432"/>
          </a:xfrm>
          <a:prstGeom prst="rect">
            <a:avLst/>
          </a:prstGeom>
        </p:spPr>
        <p:txBody>
          <a:bodyPr anchorCtr="0" anchor="t" bIns="91425" lIns="91425" spcFirstLastPara="1" rIns="91425" wrap="square" tIns="91425">
            <a:noAutofit/>
          </a:bodyPr>
          <a:lstStyle/>
          <a:p>
            <a:pPr indent="0" lvl="0" marL="0" rtl="0" algn="ctr">
              <a:lnSpc>
                <a:spcPct val="65000"/>
              </a:lnSpc>
              <a:spcBef>
                <a:spcPts val="0"/>
              </a:spcBef>
              <a:spcAft>
                <a:spcPts val="0"/>
              </a:spcAft>
              <a:buNone/>
            </a:pPr>
            <a:r>
              <a:rPr b="1" lang="en" sz="4500">
                <a:solidFill>
                  <a:srgbClr val="BF0A30"/>
                </a:solidFill>
                <a:latin typeface="Amatic SC"/>
                <a:ea typeface="Amatic SC"/>
                <a:cs typeface="Amatic SC"/>
                <a:sym typeface="Amatic SC"/>
              </a:rPr>
              <a:t>Where current polling places are, and where they should be.</a:t>
            </a:r>
            <a:endParaRPr b="1" sz="4500">
              <a:solidFill>
                <a:srgbClr val="BF0A30"/>
              </a:solidFill>
              <a:latin typeface="Amatic SC"/>
              <a:ea typeface="Amatic SC"/>
              <a:cs typeface="Amatic SC"/>
              <a:sym typeface="Amatic SC"/>
            </a:endParaRPr>
          </a:p>
          <a:p>
            <a:pPr indent="0" lvl="0" marL="0" rtl="0" algn="l">
              <a:spcBef>
                <a:spcPts val="1600"/>
              </a:spcBef>
              <a:spcAft>
                <a:spcPts val="1600"/>
              </a:spcAft>
              <a:buNone/>
            </a:pPr>
            <a:r>
              <a:t/>
            </a:r>
            <a:endParaRPr/>
          </a:p>
        </p:txBody>
      </p:sp>
      <p:sp>
        <p:nvSpPr>
          <p:cNvPr id="63" name="Google Shape;63;p13"/>
          <p:cNvSpPr txBox="1"/>
          <p:nvPr/>
        </p:nvSpPr>
        <p:spPr>
          <a:xfrm>
            <a:off x="1141350" y="4167000"/>
            <a:ext cx="6861300" cy="675600"/>
          </a:xfrm>
          <a:prstGeom prst="rect">
            <a:avLst/>
          </a:prstGeom>
          <a:noFill/>
          <a:ln>
            <a:noFill/>
          </a:ln>
        </p:spPr>
        <p:txBody>
          <a:bodyPr anchorCtr="0" anchor="t" bIns="91425" lIns="91425" spcFirstLastPara="1" rIns="91425" wrap="square" tIns="91425">
            <a:noAutofit/>
          </a:bodyPr>
          <a:lstStyle/>
          <a:p>
            <a:pPr indent="0" lvl="0" marL="0" rtl="0" algn="ctr">
              <a:lnSpc>
                <a:spcPct val="75000"/>
              </a:lnSpc>
              <a:spcBef>
                <a:spcPts val="0"/>
              </a:spcBef>
              <a:spcAft>
                <a:spcPts val="0"/>
              </a:spcAft>
              <a:buNone/>
            </a:pPr>
            <a:r>
              <a:rPr b="1" lang="en" sz="3700">
                <a:solidFill>
                  <a:srgbClr val="002868"/>
                </a:solidFill>
                <a:latin typeface="Amatic SC"/>
                <a:ea typeface="Amatic SC"/>
                <a:cs typeface="Amatic SC"/>
                <a:sym typeface="Amatic SC"/>
              </a:rPr>
              <a:t>Michael Burgher//Makayla Cowles//Drew Horton</a:t>
            </a:r>
            <a:br>
              <a:rPr b="1" lang="en" sz="3700">
                <a:solidFill>
                  <a:srgbClr val="002868"/>
                </a:solidFill>
                <a:latin typeface="Amatic SC"/>
                <a:ea typeface="Amatic SC"/>
                <a:cs typeface="Amatic SC"/>
                <a:sym typeface="Amatic SC"/>
              </a:rPr>
            </a:br>
            <a:r>
              <a:rPr b="1" lang="en" sz="3700">
                <a:solidFill>
                  <a:srgbClr val="002868"/>
                </a:solidFill>
                <a:latin typeface="Amatic SC"/>
                <a:ea typeface="Amatic SC"/>
                <a:cs typeface="Amatic SC"/>
                <a:sym typeface="Amatic SC"/>
              </a:rPr>
              <a:t>Data to Policy 2020</a:t>
            </a:r>
            <a:endParaRPr b="1" sz="3700">
              <a:solidFill>
                <a:srgbClr val="002868"/>
              </a:solidFill>
              <a:latin typeface="Amatic SC"/>
              <a:ea typeface="Amatic SC"/>
              <a:cs typeface="Amatic SC"/>
              <a:sym typeface="Amatic SC"/>
            </a:endParaRPr>
          </a:p>
          <a:p>
            <a:pPr indent="0" lvl="0" marL="0" rtl="0" algn="l">
              <a:lnSpc>
                <a:spcPct val="115000"/>
              </a:lnSpc>
              <a:spcBef>
                <a:spcPts val="1600"/>
              </a:spcBef>
              <a:spcAft>
                <a:spcPts val="1600"/>
              </a:spcAft>
              <a:buNone/>
            </a:pPr>
            <a:r>
              <a:t/>
            </a:r>
            <a:endParaRPr sz="1800">
              <a:solidFill>
                <a:srgbClr val="000000"/>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Program</a:t>
            </a:r>
            <a:endParaRPr/>
          </a:p>
        </p:txBody>
      </p:sp>
      <p:sp>
        <p:nvSpPr>
          <p:cNvPr id="139" name="Google Shape;139;p22"/>
          <p:cNvSpPr txBox="1"/>
          <p:nvPr>
            <p:ph idx="1" type="subTitle"/>
          </p:nvPr>
        </p:nvSpPr>
        <p:spPr>
          <a:xfrm>
            <a:off x="344250" y="3550650"/>
            <a:ext cx="4910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 Assignment Model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the program do?</a:t>
            </a:r>
            <a:endParaRPr/>
          </a:p>
        </p:txBody>
      </p:sp>
      <p:sp>
        <p:nvSpPr>
          <p:cNvPr id="145" name="Google Shape;145;p23"/>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Assignment Problem: Given census tracts and possible polling locations, assign each tract to a location in some optimum way.</a:t>
            </a:r>
            <a:br>
              <a:rPr lang="en" sz="2400"/>
            </a:br>
            <a:endParaRPr sz="2400"/>
          </a:p>
          <a:p>
            <a:pPr indent="-381000" lvl="0" marL="457200" rtl="0" algn="l">
              <a:spcBef>
                <a:spcPts val="0"/>
              </a:spcBef>
              <a:spcAft>
                <a:spcPts val="0"/>
              </a:spcAft>
              <a:buSzPts val="2400"/>
              <a:buChar char="●"/>
            </a:pPr>
            <a:r>
              <a:rPr lang="en" sz="2400"/>
              <a:t>Coverage formula for the voting rights act.</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Variables</a:t>
            </a:r>
            <a:endParaRPr/>
          </a:p>
        </p:txBody>
      </p:sp>
      <p:sp>
        <p:nvSpPr>
          <p:cNvPr id="151" name="Google Shape;151;p24"/>
          <p:cNvSpPr txBox="1"/>
          <p:nvPr>
            <p:ph idx="1" type="body"/>
          </p:nvPr>
        </p:nvSpPr>
        <p:spPr>
          <a:xfrm>
            <a:off x="405700" y="1234075"/>
            <a:ext cx="8520600" cy="3334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700"/>
              <a:t>Binary Matrix, loc_used (location used)</a:t>
            </a:r>
            <a:endParaRPr sz="2700"/>
          </a:p>
          <a:p>
            <a:pPr indent="-374650" lvl="1" marL="914400" rtl="0" algn="l">
              <a:spcBef>
                <a:spcPts val="0"/>
              </a:spcBef>
              <a:spcAft>
                <a:spcPts val="0"/>
              </a:spcAft>
              <a:buSzPts val="2300"/>
              <a:buFont typeface="Georgia"/>
              <a:buChar char="○"/>
            </a:pPr>
            <a:r>
              <a:rPr lang="en" sz="2300">
                <a:latin typeface="Georgia"/>
                <a:ea typeface="Georgia"/>
                <a:cs typeface="Georgia"/>
                <a:sym typeface="Georgia"/>
              </a:rPr>
              <a:t>515 rows for 515 possible polling locations</a:t>
            </a:r>
            <a:endParaRPr sz="2700">
              <a:latin typeface="Georgia"/>
              <a:ea typeface="Georgia"/>
              <a:cs typeface="Georgia"/>
              <a:sym typeface="Georgia"/>
            </a:endParaRPr>
          </a:p>
          <a:p>
            <a:pPr indent="-374650" lvl="1" marL="914400" rtl="0" algn="l">
              <a:spcBef>
                <a:spcPts val="0"/>
              </a:spcBef>
              <a:spcAft>
                <a:spcPts val="0"/>
              </a:spcAft>
              <a:buSzPts val="2300"/>
              <a:buFont typeface="Georgia"/>
              <a:buChar char="○"/>
            </a:pPr>
            <a:r>
              <a:rPr lang="en" sz="2300">
                <a:latin typeface="Georgia"/>
                <a:ea typeface="Georgia"/>
                <a:cs typeface="Georgia"/>
                <a:sym typeface="Georgia"/>
              </a:rPr>
              <a:t>144 columns for 144 census tracts</a:t>
            </a:r>
            <a:endParaRPr sz="2700">
              <a:latin typeface="Georgia"/>
              <a:ea typeface="Georgia"/>
              <a:cs typeface="Georgia"/>
              <a:sym typeface="Georgia"/>
            </a:endParaRPr>
          </a:p>
          <a:p>
            <a:pPr indent="-374650" lvl="1" marL="914400" rtl="0" algn="l">
              <a:spcBef>
                <a:spcPts val="0"/>
              </a:spcBef>
              <a:spcAft>
                <a:spcPts val="0"/>
              </a:spcAft>
              <a:buSzPts val="2300"/>
              <a:buFont typeface="Georgia"/>
              <a:buChar char="○"/>
            </a:pPr>
            <a:r>
              <a:rPr lang="en" sz="2300">
                <a:latin typeface="Georgia"/>
                <a:ea typeface="Georgia"/>
                <a:cs typeface="Georgia"/>
                <a:sym typeface="Georgia"/>
              </a:rPr>
              <a:t>The              entry is </a:t>
            </a:r>
            <a:r>
              <a:rPr lang="en" sz="2300">
                <a:latin typeface="Times New Roman"/>
                <a:ea typeface="Times New Roman"/>
                <a:cs typeface="Times New Roman"/>
                <a:sym typeface="Times New Roman"/>
              </a:rPr>
              <a:t>1</a:t>
            </a:r>
            <a:r>
              <a:rPr lang="en" sz="2300">
                <a:latin typeface="Georgia"/>
                <a:ea typeface="Georgia"/>
                <a:cs typeface="Georgia"/>
                <a:sym typeface="Georgia"/>
              </a:rPr>
              <a:t> if the        tract is assigned to the    location and </a:t>
            </a:r>
            <a:r>
              <a:rPr lang="en" sz="2300">
                <a:latin typeface="Times New Roman"/>
                <a:ea typeface="Times New Roman"/>
                <a:cs typeface="Times New Roman"/>
                <a:sym typeface="Times New Roman"/>
              </a:rPr>
              <a:t>0</a:t>
            </a:r>
            <a:r>
              <a:rPr lang="en" sz="2300">
                <a:latin typeface="Georgia"/>
                <a:ea typeface="Georgia"/>
                <a:cs typeface="Georgia"/>
                <a:sym typeface="Georgia"/>
              </a:rPr>
              <a:t> otherwise.</a:t>
            </a:r>
            <a:endParaRPr sz="2300">
              <a:latin typeface="Georgia"/>
              <a:ea typeface="Georgia"/>
              <a:cs typeface="Georgia"/>
              <a:sym typeface="Georgia"/>
            </a:endParaRPr>
          </a:p>
        </p:txBody>
      </p:sp>
      <p:pic>
        <p:nvPicPr>
          <p:cNvPr descr="i^{th}" id="152" name="Google Shape;152;p24" title="MathEquation,#000000"/>
          <p:cNvPicPr preferRelativeResize="0"/>
          <p:nvPr/>
        </p:nvPicPr>
        <p:blipFill>
          <a:blip r:embed="rId3">
            <a:alphaModFix/>
          </a:blip>
          <a:stretch>
            <a:fillRect/>
          </a:stretch>
        </p:blipFill>
        <p:spPr>
          <a:xfrm>
            <a:off x="4890872" y="2571753"/>
            <a:ext cx="407498" cy="397826"/>
          </a:xfrm>
          <a:prstGeom prst="rect">
            <a:avLst/>
          </a:prstGeom>
          <a:noFill/>
          <a:ln>
            <a:noFill/>
          </a:ln>
        </p:spPr>
      </p:pic>
      <p:pic>
        <p:nvPicPr>
          <p:cNvPr descr="j^{th}" id="153" name="Google Shape;153;p24" title="MathEquation,#000000"/>
          <p:cNvPicPr preferRelativeResize="0"/>
          <p:nvPr/>
        </p:nvPicPr>
        <p:blipFill>
          <a:blip r:embed="rId4">
            <a:alphaModFix/>
          </a:blip>
          <a:stretch>
            <a:fillRect/>
          </a:stretch>
        </p:blipFill>
        <p:spPr>
          <a:xfrm>
            <a:off x="8357648" y="2553920"/>
            <a:ext cx="407500" cy="433470"/>
          </a:xfrm>
          <a:prstGeom prst="rect">
            <a:avLst/>
          </a:prstGeom>
          <a:noFill/>
          <a:ln>
            <a:noFill/>
          </a:ln>
        </p:spPr>
      </p:pic>
      <p:pic>
        <p:nvPicPr>
          <p:cNvPr descr="(i,j)^{th}" id="154" name="Google Shape;154;p24" title="MathEquation,#000000"/>
          <p:cNvPicPr preferRelativeResize="0"/>
          <p:nvPr/>
        </p:nvPicPr>
        <p:blipFill>
          <a:blip r:embed="rId5">
            <a:alphaModFix/>
          </a:blip>
          <a:stretch>
            <a:fillRect/>
          </a:stretch>
        </p:blipFill>
        <p:spPr>
          <a:xfrm>
            <a:off x="2033850" y="2571750"/>
            <a:ext cx="826650" cy="39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p:nvPr/>
        </p:nvSpPr>
        <p:spPr>
          <a:xfrm>
            <a:off x="363675" y="3779213"/>
            <a:ext cx="8146800" cy="632400"/>
          </a:xfrm>
          <a:prstGeom prst="rect">
            <a:avLst/>
          </a:prstGeom>
          <a:solidFill>
            <a:srgbClr val="00286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1382850" y="941538"/>
            <a:ext cx="5921400" cy="1082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ph type="title"/>
          </p:nvPr>
        </p:nvSpPr>
        <p:spPr>
          <a:xfrm>
            <a:off x="311700" y="201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Function: </a:t>
            </a:r>
            <a:endParaRPr/>
          </a:p>
        </p:txBody>
      </p:sp>
      <p:pic>
        <p:nvPicPr>
          <p:cNvPr id="162" name="Google Shape;162;p25"/>
          <p:cNvPicPr preferRelativeResize="0"/>
          <p:nvPr/>
        </p:nvPicPr>
        <p:blipFill>
          <a:blip r:embed="rId3">
            <a:alphaModFix/>
          </a:blip>
          <a:stretch>
            <a:fillRect/>
          </a:stretch>
        </p:blipFill>
        <p:spPr>
          <a:xfrm>
            <a:off x="1494900" y="1025988"/>
            <a:ext cx="5669600" cy="895200"/>
          </a:xfrm>
          <a:prstGeom prst="rect">
            <a:avLst/>
          </a:prstGeom>
          <a:noFill/>
          <a:ln>
            <a:noFill/>
          </a:ln>
        </p:spPr>
      </p:pic>
      <p:pic>
        <p:nvPicPr>
          <p:cNvPr id="163" name="Google Shape;163;p25"/>
          <p:cNvPicPr preferRelativeResize="0"/>
          <p:nvPr/>
        </p:nvPicPr>
        <p:blipFill rotWithShape="1">
          <a:blip r:embed="rId4">
            <a:alphaModFix/>
          </a:blip>
          <a:srcRect b="0" l="0" r="7054" t="0"/>
          <a:stretch/>
        </p:blipFill>
        <p:spPr>
          <a:xfrm>
            <a:off x="477475" y="3868288"/>
            <a:ext cx="7919201" cy="448475"/>
          </a:xfrm>
          <a:prstGeom prst="rect">
            <a:avLst/>
          </a:prstGeom>
          <a:noFill/>
          <a:ln>
            <a:noFill/>
          </a:ln>
        </p:spPr>
      </p:pic>
      <p:pic>
        <p:nvPicPr>
          <p:cNvPr descr="p_j:=\text{population}" id="164" name="Google Shape;164;p25" title="MathEquation,#000000"/>
          <p:cNvPicPr preferRelativeResize="0"/>
          <p:nvPr/>
        </p:nvPicPr>
        <p:blipFill>
          <a:blip r:embed="rId5">
            <a:alphaModFix/>
          </a:blip>
          <a:stretch>
            <a:fillRect/>
          </a:stretch>
        </p:blipFill>
        <p:spPr>
          <a:xfrm>
            <a:off x="1382850" y="2199963"/>
            <a:ext cx="1651500" cy="328237"/>
          </a:xfrm>
          <a:prstGeom prst="rect">
            <a:avLst/>
          </a:prstGeom>
          <a:noFill/>
          <a:ln>
            <a:noFill/>
          </a:ln>
        </p:spPr>
      </p:pic>
      <p:pic>
        <p:nvPicPr>
          <p:cNvPr descr="l_{ij}:=\text{assignment variable}" id="165" name="Google Shape;165;p25" title="MathEquation,#000000"/>
          <p:cNvPicPr preferRelativeResize="0"/>
          <p:nvPr/>
        </p:nvPicPr>
        <p:blipFill>
          <a:blip r:embed="rId6">
            <a:alphaModFix/>
          </a:blip>
          <a:stretch>
            <a:fillRect/>
          </a:stretch>
        </p:blipFill>
        <p:spPr>
          <a:xfrm>
            <a:off x="1382850" y="2664887"/>
            <a:ext cx="2667870" cy="346800"/>
          </a:xfrm>
          <a:prstGeom prst="rect">
            <a:avLst/>
          </a:prstGeom>
          <a:noFill/>
          <a:ln>
            <a:noFill/>
          </a:ln>
        </p:spPr>
      </p:pic>
      <p:pic>
        <p:nvPicPr>
          <p:cNvPr descr="a_{i}:=\text{latitude}" id="166" name="Google Shape;166;p25" title="MathEquation,#000000"/>
          <p:cNvPicPr preferRelativeResize="0"/>
          <p:nvPr/>
        </p:nvPicPr>
        <p:blipFill>
          <a:blip r:embed="rId7">
            <a:alphaModFix/>
          </a:blip>
          <a:stretch>
            <a:fillRect/>
          </a:stretch>
        </p:blipFill>
        <p:spPr>
          <a:xfrm>
            <a:off x="1382850" y="3148388"/>
            <a:ext cx="1475734" cy="346800"/>
          </a:xfrm>
          <a:prstGeom prst="rect">
            <a:avLst/>
          </a:prstGeom>
          <a:noFill/>
          <a:ln>
            <a:noFill/>
          </a:ln>
        </p:spPr>
      </p:pic>
      <p:pic>
        <p:nvPicPr>
          <p:cNvPr descr="b_{i}:=\text{longitude}" id="167" name="Google Shape;167;p25" title="MathEquation,#000000"/>
          <p:cNvPicPr preferRelativeResize="0"/>
          <p:nvPr/>
        </p:nvPicPr>
        <p:blipFill>
          <a:blip r:embed="rId8">
            <a:alphaModFix/>
          </a:blip>
          <a:stretch>
            <a:fillRect/>
          </a:stretch>
        </p:blipFill>
        <p:spPr>
          <a:xfrm>
            <a:off x="4597425" y="2190687"/>
            <a:ext cx="1651488" cy="346800"/>
          </a:xfrm>
          <a:prstGeom prst="rect">
            <a:avLst/>
          </a:prstGeom>
          <a:noFill/>
          <a:ln>
            <a:noFill/>
          </a:ln>
        </p:spPr>
      </p:pic>
      <p:pic>
        <p:nvPicPr>
          <p:cNvPr descr="i:=\text{polling location index}" id="168" name="Google Shape;168;p25" title="MathEquation,#000000"/>
          <p:cNvPicPr preferRelativeResize="0"/>
          <p:nvPr/>
        </p:nvPicPr>
        <p:blipFill>
          <a:blip r:embed="rId9">
            <a:alphaModFix/>
          </a:blip>
          <a:stretch>
            <a:fillRect/>
          </a:stretch>
        </p:blipFill>
        <p:spPr>
          <a:xfrm>
            <a:off x="4597425" y="2674188"/>
            <a:ext cx="2706810" cy="328200"/>
          </a:xfrm>
          <a:prstGeom prst="rect">
            <a:avLst/>
          </a:prstGeom>
          <a:noFill/>
          <a:ln>
            <a:noFill/>
          </a:ln>
        </p:spPr>
      </p:pic>
      <p:pic>
        <p:nvPicPr>
          <p:cNvPr descr="j:=\text{census tract location index}" id="169" name="Google Shape;169;p25" title="MathEquation,#000000"/>
          <p:cNvPicPr preferRelativeResize="0"/>
          <p:nvPr/>
        </p:nvPicPr>
        <p:blipFill>
          <a:blip r:embed="rId10">
            <a:alphaModFix/>
          </a:blip>
          <a:stretch>
            <a:fillRect/>
          </a:stretch>
        </p:blipFill>
        <p:spPr>
          <a:xfrm>
            <a:off x="4597425" y="3242675"/>
            <a:ext cx="3163708" cy="328225"/>
          </a:xfrm>
          <a:prstGeom prst="rect">
            <a:avLst/>
          </a:prstGeom>
          <a:noFill/>
          <a:ln>
            <a:noFill/>
          </a:ln>
        </p:spPr>
      </p:pic>
      <p:sp>
        <p:nvSpPr>
          <p:cNvPr id="170" name="Google Shape;170;p25"/>
          <p:cNvSpPr/>
          <p:nvPr/>
        </p:nvSpPr>
        <p:spPr>
          <a:xfrm rot="-5400000">
            <a:off x="899850" y="4220325"/>
            <a:ext cx="401400" cy="895200"/>
          </a:xfrm>
          <a:prstGeom prst="bentArrow">
            <a:avLst>
              <a:gd fmla="val 25000" name="adj1"/>
              <a:gd fmla="val 25000" name="adj2"/>
              <a:gd fmla="val 25000" name="adj3"/>
              <a:gd fmla="val 43750" name="adj4"/>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txBox="1"/>
          <p:nvPr/>
        </p:nvSpPr>
        <p:spPr>
          <a:xfrm>
            <a:off x="1548138" y="4619925"/>
            <a:ext cx="23373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Sneak peak of the code!</a:t>
            </a:r>
            <a:endParaRPr>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p:nvPr/>
        </p:nvSpPr>
        <p:spPr>
          <a:xfrm>
            <a:off x="1611538" y="4118225"/>
            <a:ext cx="6513600" cy="572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2077600" y="2754450"/>
            <a:ext cx="5581500" cy="300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2261250" y="1504400"/>
            <a:ext cx="4621500" cy="361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txBox="1"/>
          <p:nvPr>
            <p:ph type="title"/>
          </p:nvPr>
        </p:nvSpPr>
        <p:spPr>
          <a:xfrm>
            <a:off x="311700" y="32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a:t>
            </a:r>
            <a:endParaRPr/>
          </a:p>
        </p:txBody>
      </p:sp>
      <p:sp>
        <p:nvSpPr>
          <p:cNvPr id="180" name="Google Shape;180;p26"/>
          <p:cNvSpPr txBox="1"/>
          <p:nvPr/>
        </p:nvSpPr>
        <p:spPr>
          <a:xfrm>
            <a:off x="903000" y="1017725"/>
            <a:ext cx="7338000" cy="36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Assignment: Each tract gets assigned to a polling location</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Max people at a polling location: Each location can handle up to 15,000 voters. We have 600,000 voters in Denver over 50 polling locations. There will be an average of 12,000 voters per location and we set the max at 25% more than the average.</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AutoNum type="arabicPeriod"/>
            </a:pPr>
            <a:r>
              <a:rPr lang="en">
                <a:latin typeface="Playfair Display"/>
                <a:ea typeface="Playfair Display"/>
                <a:cs typeface="Playfair Display"/>
                <a:sym typeface="Playfair Display"/>
              </a:rPr>
              <a:t>Max amount of polling locations: There is an upper bound of 50 (approximately the number of actual locations in Denver) locations our program can use. An unused location corresponds to a row of all zeros in our matrix. This will count the number of such rows and ensure they count high enough so that only 50 places are used.</a:t>
            </a:r>
            <a:endParaRPr>
              <a:latin typeface="Playfair Display"/>
              <a:ea typeface="Playfair Display"/>
              <a:cs typeface="Playfair Display"/>
              <a:sym typeface="Playfair Display"/>
            </a:endParaRPr>
          </a:p>
        </p:txBody>
      </p:sp>
      <p:pic>
        <p:nvPicPr>
          <p:cNvPr id="181" name="Google Shape;181;p26"/>
          <p:cNvPicPr preferRelativeResize="0"/>
          <p:nvPr/>
        </p:nvPicPr>
        <p:blipFill rotWithShape="1">
          <a:blip r:embed="rId3">
            <a:alphaModFix/>
          </a:blip>
          <a:srcRect b="0" l="0" r="0" t="0"/>
          <a:stretch/>
        </p:blipFill>
        <p:spPr>
          <a:xfrm>
            <a:off x="2338375" y="1566238"/>
            <a:ext cx="4467225" cy="238125"/>
          </a:xfrm>
          <a:prstGeom prst="rect">
            <a:avLst/>
          </a:prstGeom>
          <a:noFill/>
          <a:ln>
            <a:noFill/>
          </a:ln>
        </p:spPr>
      </p:pic>
      <p:pic>
        <p:nvPicPr>
          <p:cNvPr id="182" name="Google Shape;182;p26"/>
          <p:cNvPicPr preferRelativeResize="0"/>
          <p:nvPr/>
        </p:nvPicPr>
        <p:blipFill>
          <a:blip r:embed="rId4">
            <a:alphaModFix/>
          </a:blip>
          <a:stretch>
            <a:fillRect/>
          </a:stretch>
        </p:blipFill>
        <p:spPr>
          <a:xfrm>
            <a:off x="2225150" y="2823638"/>
            <a:ext cx="5286375" cy="161925"/>
          </a:xfrm>
          <a:prstGeom prst="rect">
            <a:avLst/>
          </a:prstGeom>
          <a:noFill/>
          <a:ln>
            <a:noFill/>
          </a:ln>
        </p:spPr>
      </p:pic>
      <p:pic>
        <p:nvPicPr>
          <p:cNvPr id="183" name="Google Shape;183;p26"/>
          <p:cNvPicPr preferRelativeResize="0"/>
          <p:nvPr/>
        </p:nvPicPr>
        <p:blipFill>
          <a:blip r:embed="rId5">
            <a:alphaModFix/>
          </a:blip>
          <a:stretch>
            <a:fillRect/>
          </a:stretch>
        </p:blipFill>
        <p:spPr>
          <a:xfrm>
            <a:off x="1763988" y="4223600"/>
            <a:ext cx="3943350" cy="361950"/>
          </a:xfrm>
          <a:prstGeom prst="rect">
            <a:avLst/>
          </a:prstGeom>
          <a:noFill/>
          <a:ln>
            <a:noFill/>
          </a:ln>
        </p:spPr>
      </p:pic>
      <p:pic>
        <p:nvPicPr>
          <p:cNvPr id="184" name="Google Shape;184;p26"/>
          <p:cNvPicPr preferRelativeResize="0"/>
          <p:nvPr/>
        </p:nvPicPr>
        <p:blipFill>
          <a:blip r:embed="rId6">
            <a:alphaModFix/>
          </a:blip>
          <a:stretch>
            <a:fillRect/>
          </a:stretch>
        </p:blipFill>
        <p:spPr>
          <a:xfrm>
            <a:off x="5871588" y="4209313"/>
            <a:ext cx="2066925" cy="39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p:nvPr/>
        </p:nvSpPr>
        <p:spPr>
          <a:xfrm>
            <a:off x="6337400" y="2495475"/>
            <a:ext cx="1968000" cy="359700"/>
          </a:xfrm>
          <a:prstGeom prst="rect">
            <a:avLst/>
          </a:prstGeom>
          <a:solidFill>
            <a:srgbClr val="00286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1189825" y="53550"/>
            <a:ext cx="4755000" cy="50364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8"/>
          <p:cNvPicPr preferRelativeResize="0"/>
          <p:nvPr/>
        </p:nvPicPr>
        <p:blipFill>
          <a:blip r:embed="rId3">
            <a:alphaModFix/>
          </a:blip>
          <a:stretch>
            <a:fillRect/>
          </a:stretch>
        </p:blipFill>
        <p:spPr>
          <a:xfrm>
            <a:off x="1328438" y="152400"/>
            <a:ext cx="4477787" cy="4838701"/>
          </a:xfrm>
          <a:prstGeom prst="rect">
            <a:avLst/>
          </a:prstGeom>
          <a:noFill/>
          <a:ln>
            <a:noFill/>
          </a:ln>
        </p:spPr>
      </p:pic>
      <p:sp>
        <p:nvSpPr>
          <p:cNvPr id="197" name="Google Shape;197;p28"/>
          <p:cNvSpPr/>
          <p:nvPr/>
        </p:nvSpPr>
        <p:spPr>
          <a:xfrm rot="10800000">
            <a:off x="6481300" y="3097225"/>
            <a:ext cx="909300" cy="1353900"/>
          </a:xfrm>
          <a:prstGeom prst="bentArrow">
            <a:avLst>
              <a:gd fmla="val 25000" name="adj1"/>
              <a:gd fmla="val 25000" name="adj2"/>
              <a:gd fmla="val 25000" name="adj3"/>
              <a:gd fmla="val 43750" name="adj4"/>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txBox="1"/>
          <p:nvPr/>
        </p:nvSpPr>
        <p:spPr>
          <a:xfrm>
            <a:off x="6383175" y="2469300"/>
            <a:ext cx="19680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layfair Display"/>
                <a:ea typeface="Playfair Display"/>
                <a:cs typeface="Playfair Display"/>
                <a:sym typeface="Playfair Display"/>
              </a:rPr>
              <a:t>Partial AMPL output!</a:t>
            </a:r>
            <a:endParaRPr>
              <a:solidFill>
                <a:srgbClr val="FFFFFF"/>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p:nvPr/>
        </p:nvSpPr>
        <p:spPr>
          <a:xfrm>
            <a:off x="3693450" y="3729125"/>
            <a:ext cx="4454400" cy="824100"/>
          </a:xfrm>
          <a:prstGeom prst="rect">
            <a:avLst/>
          </a:prstGeom>
          <a:solidFill>
            <a:schemeClr val="dk1"/>
          </a:solidFill>
          <a:ln cap="flat" cmpd="sng" w="9525">
            <a:solidFill>
              <a:srgbClr val="0028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4286150" y="2632825"/>
            <a:ext cx="1373700" cy="464400"/>
          </a:xfrm>
          <a:prstGeom prst="rect">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3383550" y="2632825"/>
            <a:ext cx="699900" cy="647400"/>
          </a:xfrm>
          <a:prstGeom prst="rect">
            <a:avLst/>
          </a:prstGeom>
          <a:solidFill>
            <a:srgbClr val="00286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6300700" y="88313"/>
            <a:ext cx="1824900" cy="2413500"/>
          </a:xfrm>
          <a:prstGeom prst="rect">
            <a:avLst/>
          </a:prstGeom>
          <a:solidFill>
            <a:srgbClr val="00286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3370475" y="88325"/>
            <a:ext cx="2779800" cy="241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996150" y="90763"/>
            <a:ext cx="2223900" cy="4964400"/>
          </a:xfrm>
          <a:prstGeom prst="rect">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txBox="1"/>
          <p:nvPr/>
        </p:nvSpPr>
        <p:spPr>
          <a:xfrm>
            <a:off x="3439975" y="3332425"/>
            <a:ext cx="4662300" cy="153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3000">
              <a:highlight>
                <a:schemeClr val="dk1"/>
              </a:highlight>
              <a:latin typeface="Oswald"/>
              <a:ea typeface="Oswald"/>
              <a:cs typeface="Oswald"/>
              <a:sym typeface="Oswald"/>
            </a:endParaRPr>
          </a:p>
          <a:p>
            <a:pPr indent="0" lvl="0" marL="0" rtl="0" algn="r">
              <a:spcBef>
                <a:spcPts val="0"/>
              </a:spcBef>
              <a:spcAft>
                <a:spcPts val="0"/>
              </a:spcAft>
              <a:buNone/>
            </a:pPr>
            <a:r>
              <a:rPr lang="en" sz="3600">
                <a:highlight>
                  <a:schemeClr val="dk1"/>
                </a:highlight>
                <a:latin typeface="Oswald"/>
                <a:ea typeface="Oswald"/>
                <a:cs typeface="Oswald"/>
                <a:sym typeface="Oswald"/>
              </a:rPr>
              <a:t>Optimal Polling Locations</a:t>
            </a:r>
            <a:endParaRPr sz="3600">
              <a:highlight>
                <a:schemeClr val="dk1"/>
              </a:highlight>
              <a:latin typeface="Oswald"/>
              <a:ea typeface="Oswald"/>
              <a:cs typeface="Oswald"/>
              <a:sym typeface="Oswald"/>
            </a:endParaRPr>
          </a:p>
        </p:txBody>
      </p:sp>
      <p:pic>
        <p:nvPicPr>
          <p:cNvPr id="210" name="Google Shape;210;p29"/>
          <p:cNvPicPr preferRelativeResize="0"/>
          <p:nvPr/>
        </p:nvPicPr>
        <p:blipFill>
          <a:blip r:embed="rId3">
            <a:alphaModFix/>
          </a:blip>
          <a:stretch>
            <a:fillRect/>
          </a:stretch>
        </p:blipFill>
        <p:spPr>
          <a:xfrm>
            <a:off x="1077225" y="141613"/>
            <a:ext cx="2045224" cy="4838700"/>
          </a:xfrm>
          <a:prstGeom prst="rect">
            <a:avLst/>
          </a:prstGeom>
          <a:noFill/>
          <a:ln>
            <a:noFill/>
          </a:ln>
        </p:spPr>
      </p:pic>
      <p:pic>
        <p:nvPicPr>
          <p:cNvPr id="211" name="Google Shape;211;p29"/>
          <p:cNvPicPr preferRelativeResize="0"/>
          <p:nvPr/>
        </p:nvPicPr>
        <p:blipFill>
          <a:blip r:embed="rId4">
            <a:alphaModFix/>
          </a:blip>
          <a:stretch>
            <a:fillRect/>
          </a:stretch>
        </p:blipFill>
        <p:spPr>
          <a:xfrm>
            <a:off x="3439975" y="2694750"/>
            <a:ext cx="590300" cy="531250"/>
          </a:xfrm>
          <a:prstGeom prst="rect">
            <a:avLst/>
          </a:prstGeom>
          <a:noFill/>
          <a:ln>
            <a:noFill/>
          </a:ln>
        </p:spPr>
      </p:pic>
      <p:pic>
        <p:nvPicPr>
          <p:cNvPr id="212" name="Google Shape;212;p29"/>
          <p:cNvPicPr preferRelativeResize="0"/>
          <p:nvPr/>
        </p:nvPicPr>
        <p:blipFill>
          <a:blip r:embed="rId5">
            <a:alphaModFix/>
          </a:blip>
          <a:stretch>
            <a:fillRect/>
          </a:stretch>
        </p:blipFill>
        <p:spPr>
          <a:xfrm>
            <a:off x="6347050" y="132625"/>
            <a:ext cx="1728475" cy="2333075"/>
          </a:xfrm>
          <a:prstGeom prst="rect">
            <a:avLst/>
          </a:prstGeom>
          <a:noFill/>
          <a:ln>
            <a:noFill/>
          </a:ln>
        </p:spPr>
      </p:pic>
      <p:pic>
        <p:nvPicPr>
          <p:cNvPr id="213" name="Google Shape;213;p29"/>
          <p:cNvPicPr preferRelativeResize="0"/>
          <p:nvPr/>
        </p:nvPicPr>
        <p:blipFill>
          <a:blip r:embed="rId6">
            <a:alphaModFix/>
          </a:blip>
          <a:stretch>
            <a:fillRect/>
          </a:stretch>
        </p:blipFill>
        <p:spPr>
          <a:xfrm>
            <a:off x="3439975" y="141625"/>
            <a:ext cx="2640800" cy="2306900"/>
          </a:xfrm>
          <a:prstGeom prst="rect">
            <a:avLst/>
          </a:prstGeom>
          <a:noFill/>
          <a:ln>
            <a:noFill/>
          </a:ln>
        </p:spPr>
      </p:pic>
      <p:pic>
        <p:nvPicPr>
          <p:cNvPr id="214" name="Google Shape;214;p29"/>
          <p:cNvPicPr preferRelativeResize="0"/>
          <p:nvPr/>
        </p:nvPicPr>
        <p:blipFill>
          <a:blip r:embed="rId7">
            <a:alphaModFix/>
          </a:blip>
          <a:stretch>
            <a:fillRect/>
          </a:stretch>
        </p:blipFill>
        <p:spPr>
          <a:xfrm>
            <a:off x="4340113" y="2694738"/>
            <a:ext cx="1277750" cy="34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0"/>
          <p:cNvPicPr preferRelativeResize="0"/>
          <p:nvPr/>
        </p:nvPicPr>
        <p:blipFill rotWithShape="1">
          <a:blip r:embed="rId3">
            <a:alphaModFix/>
          </a:blip>
          <a:srcRect b="2498" l="0" r="0" t="2489"/>
          <a:stretch/>
        </p:blipFill>
        <p:spPr>
          <a:xfrm>
            <a:off x="0" y="0"/>
            <a:ext cx="9144001" cy="5279424"/>
          </a:xfrm>
          <a:prstGeom prst="rect">
            <a:avLst/>
          </a:prstGeom>
          <a:noFill/>
          <a:ln>
            <a:noFill/>
          </a:ln>
        </p:spPr>
      </p:pic>
      <p:sp>
        <p:nvSpPr>
          <p:cNvPr id="220" name="Google Shape;220;p30"/>
          <p:cNvSpPr txBox="1"/>
          <p:nvPr>
            <p:ph type="title"/>
          </p:nvPr>
        </p:nvSpPr>
        <p:spPr>
          <a:xfrm>
            <a:off x="248975" y="267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Optimal Polling Locations</a:t>
            </a:r>
            <a:endParaRPr/>
          </a:p>
        </p:txBody>
      </p:sp>
      <p:sp>
        <p:nvSpPr>
          <p:cNvPr id="221" name="Google Shape;221;p30"/>
          <p:cNvSpPr/>
          <p:nvPr/>
        </p:nvSpPr>
        <p:spPr>
          <a:xfrm>
            <a:off x="5299400" y="3582400"/>
            <a:ext cx="3240900" cy="951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5430050" y="3692200"/>
            <a:ext cx="2943000" cy="731700"/>
          </a:xfrm>
          <a:prstGeom prst="rect">
            <a:avLst/>
          </a:prstGeom>
          <a:solidFill>
            <a:srgbClr val="F8F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5468300" y="3948275"/>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rot="5400000">
            <a:off x="5468300" y="3948275"/>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rot="3013232">
            <a:off x="5468300" y="3948275"/>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rot="8413232">
            <a:off x="5468300" y="3948275"/>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txBox="1"/>
          <p:nvPr/>
        </p:nvSpPr>
        <p:spPr>
          <a:xfrm>
            <a:off x="5999825" y="3863950"/>
            <a:ext cx="24882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Optimal Polling Locations</a:t>
            </a:r>
            <a:endParaRPr>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1"/>
          <p:cNvPicPr preferRelativeResize="0"/>
          <p:nvPr/>
        </p:nvPicPr>
        <p:blipFill rotWithShape="1">
          <a:blip r:embed="rId3">
            <a:alphaModFix/>
          </a:blip>
          <a:srcRect b="0" l="0" r="0" t="1806"/>
          <a:stretch/>
        </p:blipFill>
        <p:spPr>
          <a:xfrm>
            <a:off x="0" y="0"/>
            <a:ext cx="9144000" cy="5346576"/>
          </a:xfrm>
          <a:prstGeom prst="rect">
            <a:avLst/>
          </a:prstGeom>
          <a:noFill/>
          <a:ln>
            <a:noFill/>
          </a:ln>
        </p:spPr>
      </p:pic>
      <p:sp>
        <p:nvSpPr>
          <p:cNvPr id="233" name="Google Shape;233;p31"/>
          <p:cNvSpPr txBox="1"/>
          <p:nvPr/>
        </p:nvSpPr>
        <p:spPr>
          <a:xfrm>
            <a:off x="605450" y="392175"/>
            <a:ext cx="1599600" cy="8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34" name="Google Shape;234;p31"/>
          <p:cNvSpPr txBox="1"/>
          <p:nvPr>
            <p:ph type="title"/>
          </p:nvPr>
        </p:nvSpPr>
        <p:spPr>
          <a:xfrm>
            <a:off x="248975" y="267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ptimal polling locations compared to </a:t>
            </a:r>
            <a:endParaRPr/>
          </a:p>
          <a:p>
            <a:pPr indent="0" lvl="0" marL="0" rtl="0" algn="l">
              <a:spcBef>
                <a:spcPts val="0"/>
              </a:spcBef>
              <a:spcAft>
                <a:spcPts val="0"/>
              </a:spcAft>
              <a:buNone/>
            </a:pPr>
            <a:r>
              <a:rPr lang="en"/>
              <a:t>Census tract centroids</a:t>
            </a:r>
            <a:endParaRPr/>
          </a:p>
        </p:txBody>
      </p:sp>
      <p:sp>
        <p:nvSpPr>
          <p:cNvPr id="235" name="Google Shape;235;p31"/>
          <p:cNvSpPr/>
          <p:nvPr/>
        </p:nvSpPr>
        <p:spPr>
          <a:xfrm>
            <a:off x="5173950" y="2943025"/>
            <a:ext cx="3711300" cy="1798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5277875" y="3068475"/>
            <a:ext cx="3491700" cy="1557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5422350" y="3361200"/>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rot="5400000">
            <a:off x="5422350" y="3361200"/>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rot="3013232">
            <a:off x="5422350" y="3361200"/>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rot="8413232">
            <a:off x="5422350" y="3361200"/>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5477125" y="3904825"/>
            <a:ext cx="360900" cy="39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txBox="1"/>
          <p:nvPr/>
        </p:nvSpPr>
        <p:spPr>
          <a:xfrm>
            <a:off x="5999825" y="3276875"/>
            <a:ext cx="24882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Optimal Polling Locations</a:t>
            </a:r>
            <a:endParaRPr>
              <a:latin typeface="Playfair Display"/>
              <a:ea typeface="Playfair Display"/>
              <a:cs typeface="Playfair Display"/>
              <a:sym typeface="Playfair Display"/>
            </a:endParaRPr>
          </a:p>
        </p:txBody>
      </p:sp>
      <p:sp>
        <p:nvSpPr>
          <p:cNvPr id="243" name="Google Shape;243;p31"/>
          <p:cNvSpPr txBox="1"/>
          <p:nvPr/>
        </p:nvSpPr>
        <p:spPr>
          <a:xfrm>
            <a:off x="6068575" y="3909325"/>
            <a:ext cx="24882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Centroid of Census tract</a:t>
            </a:r>
            <a:endParaRPr>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(Quick Recap!)</a:t>
            </a:r>
            <a:endParaRPr/>
          </a:p>
        </p:txBody>
      </p:sp>
      <p:sp>
        <p:nvSpPr>
          <p:cNvPr id="69" name="Google Shape;69;p14"/>
          <p:cNvSpPr txBox="1"/>
          <p:nvPr>
            <p:ph idx="1" type="body"/>
          </p:nvPr>
        </p:nvSpPr>
        <p:spPr>
          <a:xfrm>
            <a:off x="311700" y="1234075"/>
            <a:ext cx="4993800" cy="3334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Voting is important, and every </a:t>
            </a:r>
            <a:r>
              <a:rPr lang="en" sz="2100"/>
              <a:t>eligible</a:t>
            </a:r>
            <a:r>
              <a:rPr lang="en" sz="2100"/>
              <a:t> voter should have EASY and </a:t>
            </a:r>
            <a:r>
              <a:rPr lang="en" sz="2100"/>
              <a:t>CONVENIENT</a:t>
            </a:r>
            <a:r>
              <a:rPr lang="en" sz="2100"/>
              <a:t> access to voting </a:t>
            </a:r>
            <a:endParaRPr sz="2100"/>
          </a:p>
          <a:p>
            <a:pPr indent="-361950" lvl="0" marL="457200" rtl="0" algn="l">
              <a:spcBef>
                <a:spcPts val="0"/>
              </a:spcBef>
              <a:spcAft>
                <a:spcPts val="0"/>
              </a:spcAft>
              <a:buSzPts val="2100"/>
              <a:buChar char="●"/>
            </a:pPr>
            <a:r>
              <a:rPr lang="en" sz="2100"/>
              <a:t>Shelby County v. Holden, section 4(b) of the Voting Rights Act</a:t>
            </a:r>
            <a:endParaRPr sz="2100"/>
          </a:p>
          <a:p>
            <a:pPr indent="-361950" lvl="0" marL="457200" rtl="0" algn="l">
              <a:spcBef>
                <a:spcPts val="0"/>
              </a:spcBef>
              <a:spcAft>
                <a:spcPts val="0"/>
              </a:spcAft>
              <a:buSzPts val="2100"/>
              <a:buChar char="●"/>
            </a:pPr>
            <a:r>
              <a:rPr lang="en" sz="2100"/>
              <a:t>In some states we are seeing decreasing voting locations along with extreme wait times and traveling distances</a:t>
            </a:r>
            <a:endParaRPr sz="2100"/>
          </a:p>
        </p:txBody>
      </p:sp>
      <p:pic>
        <p:nvPicPr>
          <p:cNvPr id="70" name="Google Shape;70;p14"/>
          <p:cNvPicPr preferRelativeResize="0"/>
          <p:nvPr/>
        </p:nvPicPr>
        <p:blipFill>
          <a:blip r:embed="rId3">
            <a:alphaModFix/>
          </a:blip>
          <a:stretch>
            <a:fillRect/>
          </a:stretch>
        </p:blipFill>
        <p:spPr>
          <a:xfrm>
            <a:off x="5365550" y="0"/>
            <a:ext cx="3778448" cy="2833851"/>
          </a:xfrm>
          <a:prstGeom prst="rect">
            <a:avLst/>
          </a:prstGeom>
          <a:noFill/>
          <a:ln>
            <a:noFill/>
          </a:ln>
        </p:spPr>
      </p:pic>
      <p:pic>
        <p:nvPicPr>
          <p:cNvPr id="71" name="Google Shape;71;p14"/>
          <p:cNvPicPr preferRelativeResize="0"/>
          <p:nvPr/>
        </p:nvPicPr>
        <p:blipFill>
          <a:blip r:embed="rId4">
            <a:alphaModFix/>
          </a:blip>
          <a:stretch>
            <a:fillRect/>
          </a:stretch>
        </p:blipFill>
        <p:spPr>
          <a:xfrm>
            <a:off x="5365550" y="2833850"/>
            <a:ext cx="3778448" cy="23090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2"/>
          <p:cNvPicPr preferRelativeResize="0"/>
          <p:nvPr/>
        </p:nvPicPr>
        <p:blipFill rotWithShape="1">
          <a:blip r:embed="rId3">
            <a:alphaModFix/>
          </a:blip>
          <a:srcRect b="0" l="0" r="1787" t="0"/>
          <a:stretch/>
        </p:blipFill>
        <p:spPr>
          <a:xfrm>
            <a:off x="0" y="0"/>
            <a:ext cx="9143998" cy="5143500"/>
          </a:xfrm>
          <a:prstGeom prst="rect">
            <a:avLst/>
          </a:prstGeom>
          <a:noFill/>
          <a:ln>
            <a:noFill/>
          </a:ln>
        </p:spPr>
      </p:pic>
      <p:sp>
        <p:nvSpPr>
          <p:cNvPr id="249" name="Google Shape;249;p32"/>
          <p:cNvSpPr txBox="1"/>
          <p:nvPr>
            <p:ph type="title"/>
          </p:nvPr>
        </p:nvSpPr>
        <p:spPr>
          <a:xfrm>
            <a:off x="238500" y="215025"/>
            <a:ext cx="32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Optimal vs Current </a:t>
            </a:r>
            <a:endParaRPr/>
          </a:p>
        </p:txBody>
      </p:sp>
      <p:sp>
        <p:nvSpPr>
          <p:cNvPr id="250" name="Google Shape;250;p32"/>
          <p:cNvSpPr/>
          <p:nvPr/>
        </p:nvSpPr>
        <p:spPr>
          <a:xfrm>
            <a:off x="5518950" y="2571750"/>
            <a:ext cx="3105000" cy="2446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5623475" y="2665850"/>
            <a:ext cx="2864400" cy="2237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a:off x="5801200" y="2843575"/>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rot="5400000">
            <a:off x="5801200" y="2843575"/>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rot="3013232">
            <a:off x="5801200" y="2843575"/>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rot="8413232">
            <a:off x="5801200" y="2843575"/>
            <a:ext cx="470450" cy="219550"/>
          </a:xfrm>
          <a:prstGeom prst="flowChartDecision">
            <a:avLst/>
          </a:prstGeom>
          <a:solidFill>
            <a:srgbClr val="BF0A30"/>
          </a:solidFill>
          <a:ln cap="flat" cmpd="sng" w="9525">
            <a:solidFill>
              <a:srgbClr val="BF0A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a:off x="5832575" y="3347938"/>
            <a:ext cx="407700" cy="3660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a:off x="5832575" y="3873325"/>
            <a:ext cx="407700" cy="366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a:off x="5832575" y="4398700"/>
            <a:ext cx="407700" cy="366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txBox="1"/>
          <p:nvPr/>
        </p:nvSpPr>
        <p:spPr>
          <a:xfrm>
            <a:off x="6261150" y="2770350"/>
            <a:ext cx="2017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Optimal locations</a:t>
            </a:r>
            <a:endParaRPr>
              <a:latin typeface="Playfair Display"/>
              <a:ea typeface="Playfair Display"/>
              <a:cs typeface="Playfair Display"/>
              <a:sym typeface="Playfair Display"/>
            </a:endParaRPr>
          </a:p>
        </p:txBody>
      </p:sp>
      <p:sp>
        <p:nvSpPr>
          <p:cNvPr id="260" name="Google Shape;260;p32"/>
          <p:cNvSpPr txBox="1"/>
          <p:nvPr/>
        </p:nvSpPr>
        <p:spPr>
          <a:xfrm>
            <a:off x="6245525" y="3347950"/>
            <a:ext cx="2017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Current in person</a:t>
            </a:r>
            <a:endParaRPr>
              <a:latin typeface="Playfair Display"/>
              <a:ea typeface="Playfair Display"/>
              <a:cs typeface="Playfair Display"/>
              <a:sym typeface="Playfair Display"/>
            </a:endParaRPr>
          </a:p>
        </p:txBody>
      </p:sp>
      <p:sp>
        <p:nvSpPr>
          <p:cNvPr id="261" name="Google Shape;261;p32"/>
          <p:cNvSpPr txBox="1"/>
          <p:nvPr/>
        </p:nvSpPr>
        <p:spPr>
          <a:xfrm>
            <a:off x="6261150" y="3873325"/>
            <a:ext cx="2017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Ballot drop off</a:t>
            </a:r>
            <a:endParaRPr>
              <a:latin typeface="Playfair Display"/>
              <a:ea typeface="Playfair Display"/>
              <a:cs typeface="Playfair Display"/>
              <a:sym typeface="Playfair Display"/>
            </a:endParaRPr>
          </a:p>
        </p:txBody>
      </p:sp>
      <p:sp>
        <p:nvSpPr>
          <p:cNvPr id="262" name="Google Shape;262;p32"/>
          <p:cNvSpPr txBox="1"/>
          <p:nvPr/>
        </p:nvSpPr>
        <p:spPr>
          <a:xfrm>
            <a:off x="6287425" y="4398700"/>
            <a:ext cx="2017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Hand to person</a:t>
            </a:r>
            <a:endParaRPr>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Issues/Problems with our model</a:t>
            </a:r>
            <a:endParaRPr/>
          </a:p>
        </p:txBody>
      </p:sp>
      <p:sp>
        <p:nvSpPr>
          <p:cNvPr id="268" name="Google Shape;268;p33"/>
          <p:cNvSpPr txBox="1"/>
          <p:nvPr>
            <p:ph idx="1" type="body"/>
          </p:nvPr>
        </p:nvSpPr>
        <p:spPr>
          <a:xfrm>
            <a:off x="311700" y="1234075"/>
            <a:ext cx="30414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census blocks over 5 million variables</a:t>
            </a:r>
            <a:endParaRPr/>
          </a:p>
          <a:p>
            <a:pPr indent="0" lvl="0" marL="0" rtl="0" algn="l">
              <a:spcBef>
                <a:spcPts val="1600"/>
              </a:spcBef>
              <a:spcAft>
                <a:spcPts val="0"/>
              </a:spcAft>
              <a:buNone/>
            </a:pPr>
            <a:r>
              <a:rPr lang="en"/>
              <a:t>-Can’t run an integer program with that many variables</a:t>
            </a:r>
            <a:endParaRPr/>
          </a:p>
          <a:p>
            <a:pPr indent="0" lvl="0" marL="0" rtl="0" algn="l">
              <a:spcBef>
                <a:spcPts val="1600"/>
              </a:spcBef>
              <a:spcAft>
                <a:spcPts val="1600"/>
              </a:spcAft>
              <a:buNone/>
            </a:pPr>
            <a:r>
              <a:rPr lang="en"/>
              <a:t>-Adjusted program to run with 5 mil variables, but required some manual adjustments</a:t>
            </a:r>
            <a:endParaRPr/>
          </a:p>
        </p:txBody>
      </p:sp>
      <p:sp>
        <p:nvSpPr>
          <p:cNvPr id="269" name="Google Shape;269;p33"/>
          <p:cNvSpPr/>
          <p:nvPr/>
        </p:nvSpPr>
        <p:spPr>
          <a:xfrm>
            <a:off x="3540525" y="1297725"/>
            <a:ext cx="5433900" cy="309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3"/>
          <p:cNvPicPr preferRelativeResize="0"/>
          <p:nvPr/>
        </p:nvPicPr>
        <p:blipFill>
          <a:blip r:embed="rId3">
            <a:alphaModFix/>
          </a:blip>
          <a:stretch>
            <a:fillRect/>
          </a:stretch>
        </p:blipFill>
        <p:spPr>
          <a:xfrm>
            <a:off x="3645329" y="1447625"/>
            <a:ext cx="5186974" cy="2805850"/>
          </a:xfrm>
          <a:prstGeom prst="rect">
            <a:avLst/>
          </a:prstGeom>
          <a:noFill/>
          <a:ln>
            <a:noFill/>
          </a:ln>
        </p:spPr>
      </p:pic>
      <p:sp>
        <p:nvSpPr>
          <p:cNvPr id="271" name="Google Shape;271;p33"/>
          <p:cNvSpPr/>
          <p:nvPr/>
        </p:nvSpPr>
        <p:spPr>
          <a:xfrm rot="-5400000">
            <a:off x="3987775" y="4438850"/>
            <a:ext cx="417300" cy="468600"/>
          </a:xfrm>
          <a:prstGeom prst="bentArrow">
            <a:avLst>
              <a:gd fmla="val 25000" name="adj1"/>
              <a:gd fmla="val 25000" name="adj2"/>
              <a:gd fmla="val 25000" name="adj3"/>
              <a:gd fmla="val 43750" name="adj4"/>
            </a:avLst>
          </a:prstGeom>
          <a:solidFill>
            <a:srgbClr val="BF0A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txBox="1"/>
          <p:nvPr/>
        </p:nvSpPr>
        <p:spPr>
          <a:xfrm>
            <a:off x="4572000" y="4568875"/>
            <a:ext cx="42816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The optimal locations with our adjusted program</a:t>
            </a:r>
            <a:endParaRPr>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recap of Future plans</a:t>
            </a:r>
            <a:endParaRPr/>
          </a:p>
        </p:txBody>
      </p:sp>
      <p:sp>
        <p:nvSpPr>
          <p:cNvPr id="278" name="Google Shape;278;p34"/>
          <p:cNvSpPr txBox="1"/>
          <p:nvPr>
            <p:ph idx="1" type="body"/>
          </p:nvPr>
        </p:nvSpPr>
        <p:spPr>
          <a:xfrm>
            <a:off x="311700" y="1202900"/>
            <a:ext cx="5479500" cy="336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Gather data from other states with more historical voter </a:t>
            </a:r>
            <a:r>
              <a:rPr lang="en"/>
              <a:t>suppression</a:t>
            </a:r>
            <a:r>
              <a:rPr lang="en"/>
              <a:t> issues</a:t>
            </a:r>
            <a:endParaRPr/>
          </a:p>
          <a:p>
            <a:pPr indent="-317500" lvl="1" marL="914400" rtl="0" algn="l">
              <a:spcBef>
                <a:spcPts val="0"/>
              </a:spcBef>
              <a:spcAft>
                <a:spcPts val="0"/>
              </a:spcAft>
              <a:buSzPts val="1400"/>
              <a:buChar char="○"/>
            </a:pPr>
            <a:r>
              <a:rPr lang="en"/>
              <a:t>Georgia, Texas, Arizona, etc.</a:t>
            </a:r>
            <a:endParaRPr/>
          </a:p>
          <a:p>
            <a:pPr indent="-342900" lvl="0" marL="457200" rtl="0" algn="l">
              <a:spcBef>
                <a:spcPts val="0"/>
              </a:spcBef>
              <a:spcAft>
                <a:spcPts val="0"/>
              </a:spcAft>
              <a:buSzPts val="1800"/>
              <a:buChar char="●"/>
            </a:pPr>
            <a:r>
              <a:rPr lang="en"/>
              <a:t>Take into account location to bus stops/train</a:t>
            </a:r>
            <a:endParaRPr/>
          </a:p>
          <a:p>
            <a:pPr indent="-342900" lvl="0" marL="457200" rtl="0" algn="l">
              <a:spcBef>
                <a:spcPts val="0"/>
              </a:spcBef>
              <a:spcAft>
                <a:spcPts val="0"/>
              </a:spcAft>
              <a:buSzPts val="1800"/>
              <a:buChar char="●"/>
            </a:pPr>
            <a:r>
              <a:rPr lang="en"/>
              <a:t>Gather information on capacity of polling locations</a:t>
            </a:r>
            <a:endParaRPr/>
          </a:p>
          <a:p>
            <a:pPr indent="-342900" lvl="0" marL="457200" rtl="0" algn="l">
              <a:spcBef>
                <a:spcPts val="0"/>
              </a:spcBef>
              <a:spcAft>
                <a:spcPts val="0"/>
              </a:spcAft>
              <a:buSzPts val="1800"/>
              <a:buChar char="●"/>
            </a:pPr>
            <a:r>
              <a:rPr lang="en"/>
              <a:t>Get information on resources for polling locations</a:t>
            </a:r>
            <a:endParaRPr/>
          </a:p>
          <a:p>
            <a:pPr indent="-317500" lvl="1" marL="914400" rtl="0" algn="l">
              <a:spcBef>
                <a:spcPts val="0"/>
              </a:spcBef>
              <a:spcAft>
                <a:spcPts val="0"/>
              </a:spcAft>
              <a:buSzPts val="1400"/>
              <a:buChar char="○"/>
            </a:pPr>
            <a:r>
              <a:rPr lang="en"/>
              <a:t>How many volunteers</a:t>
            </a:r>
            <a:endParaRPr/>
          </a:p>
          <a:p>
            <a:pPr indent="-317500" lvl="1" marL="914400" rtl="0" algn="l">
              <a:spcBef>
                <a:spcPts val="0"/>
              </a:spcBef>
              <a:spcAft>
                <a:spcPts val="0"/>
              </a:spcAft>
              <a:buSzPts val="1400"/>
              <a:buChar char="○"/>
            </a:pPr>
            <a:r>
              <a:rPr lang="en"/>
              <a:t>How many voting machines</a:t>
            </a:r>
            <a:endParaRPr/>
          </a:p>
          <a:p>
            <a:pPr indent="-342900" lvl="0" marL="457200" rtl="0" algn="l">
              <a:spcBef>
                <a:spcPts val="0"/>
              </a:spcBef>
              <a:spcAft>
                <a:spcPts val="0"/>
              </a:spcAft>
              <a:buSzPts val="1800"/>
              <a:buChar char="●"/>
            </a:pPr>
            <a:r>
              <a:rPr lang="en"/>
              <a:t>Expand to include drop boxes and mobile voting stations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79" name="Google Shape;279;p34"/>
          <p:cNvPicPr preferRelativeResize="0"/>
          <p:nvPr/>
        </p:nvPicPr>
        <p:blipFill>
          <a:blip r:embed="rId3">
            <a:alphaModFix/>
          </a:blip>
          <a:stretch>
            <a:fillRect/>
          </a:stretch>
        </p:blipFill>
        <p:spPr>
          <a:xfrm>
            <a:off x="5254372" y="0"/>
            <a:ext cx="3976477"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3" name="Shape 283"/>
        <p:cNvGrpSpPr/>
        <p:nvPr/>
      </p:nvGrpSpPr>
      <p:grpSpPr>
        <a:xfrm>
          <a:off x="0" y="0"/>
          <a:ext cx="0" cy="0"/>
          <a:chOff x="0" y="0"/>
          <a:chExt cx="0" cy="0"/>
        </a:xfrm>
      </p:grpSpPr>
      <p:pic>
        <p:nvPicPr>
          <p:cNvPr id="284" name="Google Shape;284;p35"/>
          <p:cNvPicPr preferRelativeResize="0"/>
          <p:nvPr/>
        </p:nvPicPr>
        <p:blipFill rotWithShape="1">
          <a:blip r:embed="rId3">
            <a:alphaModFix/>
          </a:blip>
          <a:srcRect b="7675" l="0" r="0" t="2662"/>
          <a:stretch/>
        </p:blipFill>
        <p:spPr>
          <a:xfrm>
            <a:off x="0" y="0"/>
            <a:ext cx="9143998" cy="4079800"/>
          </a:xfrm>
          <a:prstGeom prst="rect">
            <a:avLst/>
          </a:prstGeom>
          <a:noFill/>
          <a:ln>
            <a:noFill/>
          </a:ln>
        </p:spPr>
      </p:pic>
      <p:sp>
        <p:nvSpPr>
          <p:cNvPr id="285" name="Google Shape;285;p35"/>
          <p:cNvSpPr/>
          <p:nvPr/>
        </p:nvSpPr>
        <p:spPr>
          <a:xfrm>
            <a:off x="0" y="4034600"/>
            <a:ext cx="1136700" cy="1142400"/>
          </a:xfrm>
          <a:prstGeom prst="rect">
            <a:avLst/>
          </a:prstGeom>
          <a:solidFill>
            <a:srgbClr val="002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7998000" y="4001200"/>
            <a:ext cx="1146000" cy="1142400"/>
          </a:xfrm>
          <a:prstGeom prst="rect">
            <a:avLst/>
          </a:prstGeom>
          <a:solidFill>
            <a:srgbClr val="002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txBox="1"/>
          <p:nvPr>
            <p:ph idx="4294967295" type="ctrTitle"/>
          </p:nvPr>
        </p:nvSpPr>
        <p:spPr>
          <a:xfrm rot="682">
            <a:off x="2075742" y="4190447"/>
            <a:ext cx="4533900" cy="1432800"/>
          </a:xfrm>
          <a:prstGeom prst="rect">
            <a:avLst/>
          </a:prstGeom>
          <a:noFill/>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b="1" lang="en" sz="6900">
                <a:solidFill>
                  <a:srgbClr val="BF0A30"/>
                </a:solidFill>
                <a:latin typeface="Amatic SC"/>
                <a:ea typeface="Amatic SC"/>
                <a:cs typeface="Amatic SC"/>
                <a:sym typeface="Amatic SC"/>
              </a:rPr>
              <a:t>QUestions</a:t>
            </a:r>
            <a:r>
              <a:rPr b="1" lang="en" sz="6000">
                <a:solidFill>
                  <a:srgbClr val="BF0A30"/>
                </a:solidFill>
                <a:latin typeface="Amatic SC"/>
                <a:ea typeface="Amatic SC"/>
                <a:cs typeface="Amatic SC"/>
                <a:sym typeface="Amatic SC"/>
              </a:rPr>
              <a:t>?</a:t>
            </a:r>
            <a:endParaRPr b="1" sz="6000">
              <a:solidFill>
                <a:srgbClr val="BF0A30"/>
              </a:solidFill>
              <a:latin typeface="Amatic SC"/>
              <a:ea typeface="Amatic SC"/>
              <a:cs typeface="Amatic SC"/>
              <a:sym typeface="Amatic SC"/>
            </a:endParaRPr>
          </a:p>
        </p:txBody>
      </p:sp>
      <p:sp>
        <p:nvSpPr>
          <p:cNvPr id="288" name="Google Shape;288;p35"/>
          <p:cNvSpPr/>
          <p:nvPr/>
        </p:nvSpPr>
        <p:spPr>
          <a:xfrm rot="-2326534">
            <a:off x="3974369" y="1771651"/>
            <a:ext cx="1414562" cy="1433772"/>
          </a:xfrm>
          <a:prstGeom prst="smileyFace">
            <a:avLst>
              <a:gd fmla="val 4653"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299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Original Coverage Formula</a:t>
            </a:r>
            <a:endParaRPr/>
          </a:p>
        </p:txBody>
      </p:sp>
      <p:sp>
        <p:nvSpPr>
          <p:cNvPr id="77" name="Google Shape;77;p15"/>
          <p:cNvSpPr txBox="1"/>
          <p:nvPr>
            <p:ph idx="1" type="body"/>
          </p:nvPr>
        </p:nvSpPr>
        <p:spPr>
          <a:xfrm>
            <a:off x="311700" y="1066000"/>
            <a:ext cx="8520600" cy="333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Had two conditions that could cause a state or jurisdiction to be covered and require oversight by DOJ before enacting voting laws</a:t>
            </a:r>
            <a:endParaRPr sz="1400"/>
          </a:p>
          <a:p>
            <a:pPr indent="-317500" lvl="1" marL="914400" rtl="0" algn="l">
              <a:spcBef>
                <a:spcPts val="0"/>
              </a:spcBef>
              <a:spcAft>
                <a:spcPts val="0"/>
              </a:spcAft>
              <a:buSzPts val="1400"/>
              <a:buChar char="○"/>
            </a:pPr>
            <a:r>
              <a:rPr lang="en"/>
              <a:t>If a s</a:t>
            </a:r>
            <a:r>
              <a:rPr lang="en"/>
              <a:t>tate or jurisdiction had  a "test or device" that restricted the ability of people to register to vote </a:t>
            </a:r>
            <a:endParaRPr/>
          </a:p>
          <a:p>
            <a:pPr indent="-317500" lvl="2" marL="1371600" rtl="0" algn="l">
              <a:spcBef>
                <a:spcPts val="0"/>
              </a:spcBef>
              <a:spcAft>
                <a:spcPts val="0"/>
              </a:spcAft>
              <a:buSzPts val="1400"/>
              <a:buChar char="■"/>
            </a:pPr>
            <a:r>
              <a:rPr lang="en"/>
              <a:t>Being able to pass a literacy test</a:t>
            </a:r>
            <a:endParaRPr/>
          </a:p>
          <a:p>
            <a:pPr indent="-317500" lvl="2" marL="1371600" rtl="0" algn="l">
              <a:spcBef>
                <a:spcPts val="0"/>
              </a:spcBef>
              <a:spcAft>
                <a:spcPts val="0"/>
              </a:spcAft>
              <a:buSzPts val="1400"/>
              <a:buChar char="■"/>
            </a:pPr>
            <a:r>
              <a:rPr lang="en"/>
              <a:t>Establish that they had good moral character</a:t>
            </a:r>
            <a:endParaRPr/>
          </a:p>
          <a:p>
            <a:pPr indent="-317500" lvl="2" marL="1371600" rtl="0" algn="l">
              <a:spcBef>
                <a:spcPts val="0"/>
              </a:spcBef>
              <a:spcAft>
                <a:spcPts val="0"/>
              </a:spcAft>
              <a:buSzPts val="1400"/>
              <a:buChar char="■"/>
            </a:pPr>
            <a:r>
              <a:rPr lang="en"/>
              <a:t>Have another registered voter vouch for their qualifications</a:t>
            </a:r>
            <a:endParaRPr/>
          </a:p>
          <a:p>
            <a:pPr indent="-317500" lvl="1" marL="914400" rtl="0" algn="l">
              <a:spcBef>
                <a:spcPts val="0"/>
              </a:spcBef>
              <a:spcAft>
                <a:spcPts val="0"/>
              </a:spcAft>
              <a:buSzPts val="1400"/>
              <a:buChar char="○"/>
            </a:pPr>
            <a:r>
              <a:rPr lang="en"/>
              <a:t>If less than 50% of people of voting age were registered to vote on November 1, 1964 or less than 50% of people eligible voted in the presidential election of November 1964</a:t>
            </a:r>
            <a:endParaRPr/>
          </a:p>
          <a:p>
            <a:pPr indent="-317500" lvl="0" marL="457200" rtl="0" algn="l">
              <a:spcBef>
                <a:spcPts val="0"/>
              </a:spcBef>
              <a:spcAft>
                <a:spcPts val="0"/>
              </a:spcAft>
              <a:buSzPts val="1400"/>
              <a:buChar char="●"/>
            </a:pPr>
            <a:r>
              <a:rPr lang="en" sz="1400"/>
              <a:t>In 1970 there was a another subsection added citing a date of November 1968 instead of 1964 for having a test or device and levels of voter registration.</a:t>
            </a:r>
            <a:endParaRPr sz="1400"/>
          </a:p>
          <a:p>
            <a:pPr indent="-317500" lvl="0" marL="457200" rtl="0" algn="l">
              <a:spcBef>
                <a:spcPts val="0"/>
              </a:spcBef>
              <a:spcAft>
                <a:spcPts val="0"/>
              </a:spcAft>
              <a:buSzPts val="1400"/>
              <a:buChar char="●"/>
            </a:pPr>
            <a:r>
              <a:rPr lang="en" sz="1400"/>
              <a:t>In 1972 the coverage formula was expanded the list of “test and device” to include the practice of providing any election information in only in English in places where members of a single language minority constituted more than five percent of the citizens of voting age.</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could our program be used as a new coverage formula?</a:t>
            </a:r>
            <a:endParaRPr/>
          </a:p>
        </p:txBody>
      </p:sp>
      <p:sp>
        <p:nvSpPr>
          <p:cNvPr id="83" name="Google Shape;83;p16"/>
          <p:cNvSpPr txBox="1"/>
          <p:nvPr>
            <p:ph idx="1" type="body"/>
          </p:nvPr>
        </p:nvSpPr>
        <p:spPr>
          <a:xfrm>
            <a:off x="311700" y="1252700"/>
            <a:ext cx="8520600" cy="3245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Could be strengthened by being combined with other factors</a:t>
            </a:r>
            <a:endParaRPr sz="2000"/>
          </a:p>
          <a:p>
            <a:pPr indent="-330200" lvl="1" marL="914400" rtl="0" algn="l">
              <a:spcBef>
                <a:spcPts val="0"/>
              </a:spcBef>
              <a:spcAft>
                <a:spcPts val="0"/>
              </a:spcAft>
              <a:buSzPts val="1600"/>
              <a:buChar char="○"/>
            </a:pPr>
            <a:r>
              <a:rPr lang="en" sz="1600"/>
              <a:t>redistricting/gerrymandering</a:t>
            </a:r>
            <a:endParaRPr sz="1600"/>
          </a:p>
          <a:p>
            <a:pPr indent="-355600" lvl="0" marL="457200" rtl="0" algn="l">
              <a:spcBef>
                <a:spcPts val="0"/>
              </a:spcBef>
              <a:spcAft>
                <a:spcPts val="0"/>
              </a:spcAft>
              <a:buSzPts val="2000"/>
              <a:buChar char="●"/>
            </a:pPr>
            <a:r>
              <a:rPr lang="en" sz="2000"/>
              <a:t>Can be easily adapted </a:t>
            </a:r>
            <a:endParaRPr sz="2000"/>
          </a:p>
          <a:p>
            <a:pPr indent="-330200" lvl="1" marL="914400" rtl="0" algn="l">
              <a:spcBef>
                <a:spcPts val="0"/>
              </a:spcBef>
              <a:spcAft>
                <a:spcPts val="0"/>
              </a:spcAft>
              <a:buSzPts val="1600"/>
              <a:buChar char="○"/>
            </a:pPr>
            <a:r>
              <a:rPr lang="en" sz="1600"/>
              <a:t>Add more constraints</a:t>
            </a:r>
            <a:endParaRPr sz="1600"/>
          </a:p>
          <a:p>
            <a:pPr indent="-330200" lvl="2" marL="1371600" rtl="0" algn="l">
              <a:spcBef>
                <a:spcPts val="0"/>
              </a:spcBef>
              <a:spcAft>
                <a:spcPts val="0"/>
              </a:spcAft>
              <a:buSzPts val="1600"/>
              <a:buChar char="■"/>
            </a:pPr>
            <a:r>
              <a:rPr lang="en" sz="1600"/>
              <a:t>Can compute distance to bus stops or other public transportation options</a:t>
            </a:r>
            <a:endParaRPr sz="1600"/>
          </a:p>
          <a:p>
            <a:pPr indent="-330200" lvl="1" marL="914400" rtl="0" algn="l">
              <a:spcBef>
                <a:spcPts val="0"/>
              </a:spcBef>
              <a:spcAft>
                <a:spcPts val="0"/>
              </a:spcAft>
              <a:buSzPts val="1600"/>
              <a:buChar char="○"/>
            </a:pPr>
            <a:r>
              <a:rPr lang="en" sz="1600"/>
              <a:t>Can change constraints </a:t>
            </a:r>
            <a:endParaRPr sz="1600"/>
          </a:p>
          <a:p>
            <a:pPr indent="-330200" lvl="2" marL="1371600" rtl="0" algn="l">
              <a:spcBef>
                <a:spcPts val="0"/>
              </a:spcBef>
              <a:spcAft>
                <a:spcPts val="0"/>
              </a:spcAft>
              <a:buSzPts val="1600"/>
              <a:buChar char="■"/>
            </a:pPr>
            <a:r>
              <a:rPr lang="en" sz="1600"/>
              <a:t>Based on population density </a:t>
            </a:r>
            <a:endParaRPr sz="1600"/>
          </a:p>
          <a:p>
            <a:pPr indent="-330200" lvl="2" marL="1371600" rtl="0" algn="l">
              <a:spcBef>
                <a:spcPts val="0"/>
              </a:spcBef>
              <a:spcAft>
                <a:spcPts val="0"/>
              </a:spcAft>
              <a:buSzPts val="1600"/>
              <a:buChar char="■"/>
            </a:pPr>
            <a:r>
              <a:rPr lang="en" sz="1600"/>
              <a:t>Based on availability to public transportation</a:t>
            </a:r>
            <a:endParaRPr sz="1600"/>
          </a:p>
          <a:p>
            <a:pPr indent="-330200" lvl="2" marL="1371600" rtl="0" algn="l">
              <a:spcBef>
                <a:spcPts val="0"/>
              </a:spcBef>
              <a:spcAft>
                <a:spcPts val="0"/>
              </a:spcAft>
              <a:buSzPts val="1600"/>
              <a:buChar char="■"/>
            </a:pPr>
            <a:r>
              <a:rPr lang="en" sz="1600"/>
              <a:t>Based on availability of poll volunteers</a:t>
            </a:r>
            <a:endParaRPr sz="1600"/>
          </a:p>
          <a:p>
            <a:pPr indent="-330200" lvl="1" marL="914400" rtl="0" algn="l">
              <a:spcBef>
                <a:spcPts val="0"/>
              </a:spcBef>
              <a:spcAft>
                <a:spcPts val="0"/>
              </a:spcAft>
              <a:buSzPts val="1600"/>
              <a:buChar char="○"/>
            </a:pPr>
            <a:r>
              <a:rPr lang="en" sz="1600"/>
              <a:t>Intakes data, so can be kept relevant throughout the years</a:t>
            </a:r>
            <a:endParaRPr sz="1600"/>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89" name="Google Shape;89;p17"/>
          <p:cNvSpPr/>
          <p:nvPr/>
        </p:nvSpPr>
        <p:spPr>
          <a:xfrm>
            <a:off x="4495825" y="610250"/>
            <a:ext cx="4060200" cy="381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nvSpPr>
        <p:spPr>
          <a:xfrm>
            <a:off x="4682700" y="927800"/>
            <a:ext cx="3810900" cy="3175800"/>
          </a:xfrm>
          <a:prstGeom prst="rect">
            <a:avLst/>
          </a:prstGeom>
          <a:noFill/>
          <a:ln>
            <a:noFill/>
          </a:ln>
        </p:spPr>
        <p:txBody>
          <a:bodyPr anchorCtr="0" anchor="t" bIns="91425" lIns="91425" spcFirstLastPara="1" rIns="91425" wrap="square" tIns="91425">
            <a:noAutofit/>
          </a:bodyPr>
          <a:lstStyle/>
          <a:p>
            <a:pPr indent="-438150" lvl="0" marL="457200" rtl="0" algn="l">
              <a:spcBef>
                <a:spcPts val="0"/>
              </a:spcBef>
              <a:spcAft>
                <a:spcPts val="0"/>
              </a:spcAft>
              <a:buSzPts val="3300"/>
              <a:buFont typeface="Playfair Display"/>
              <a:buAutoNum type="arabicPeriod"/>
            </a:pPr>
            <a:r>
              <a:rPr lang="en" sz="3300">
                <a:latin typeface="Playfair Display"/>
                <a:ea typeface="Playfair Display"/>
                <a:cs typeface="Playfair Display"/>
                <a:sym typeface="Playfair Display"/>
              </a:rPr>
              <a:t>Census data</a:t>
            </a:r>
            <a:endParaRPr sz="3300">
              <a:latin typeface="Playfair Display"/>
              <a:ea typeface="Playfair Display"/>
              <a:cs typeface="Playfair Display"/>
              <a:sym typeface="Playfair Display"/>
            </a:endParaRPr>
          </a:p>
          <a:p>
            <a:pPr indent="-438150" lvl="0" marL="457200" rtl="0" algn="l">
              <a:spcBef>
                <a:spcPts val="0"/>
              </a:spcBef>
              <a:spcAft>
                <a:spcPts val="0"/>
              </a:spcAft>
              <a:buSzPts val="3300"/>
              <a:buFont typeface="Playfair Display"/>
              <a:buAutoNum type="arabicPeriod"/>
            </a:pPr>
            <a:r>
              <a:rPr lang="en" sz="3300">
                <a:latin typeface="Playfair Display"/>
                <a:ea typeface="Playfair Display"/>
                <a:cs typeface="Playfair Display"/>
                <a:sym typeface="Playfair Display"/>
              </a:rPr>
              <a:t>Potential Polling Locations</a:t>
            </a:r>
            <a:endParaRPr sz="3300">
              <a:latin typeface="Playfair Display"/>
              <a:ea typeface="Playfair Display"/>
              <a:cs typeface="Playfair Display"/>
              <a:sym typeface="Playfair Display"/>
            </a:endParaRPr>
          </a:p>
          <a:p>
            <a:pPr indent="-438150" lvl="0" marL="457200" rtl="0" algn="l">
              <a:spcBef>
                <a:spcPts val="0"/>
              </a:spcBef>
              <a:spcAft>
                <a:spcPts val="0"/>
              </a:spcAft>
              <a:buSzPts val="3300"/>
              <a:buFont typeface="Playfair Display"/>
              <a:buAutoNum type="arabicPeriod"/>
            </a:pPr>
            <a:r>
              <a:rPr lang="en" sz="3300">
                <a:latin typeface="Playfair Display"/>
                <a:ea typeface="Playfair Display"/>
                <a:cs typeface="Playfair Display"/>
                <a:sym typeface="Playfair Display"/>
              </a:rPr>
              <a:t>Current Polling Locations</a:t>
            </a:r>
            <a:endParaRPr sz="3300">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0" y="-106856"/>
            <a:ext cx="9144000" cy="5250355"/>
          </a:xfrm>
          <a:prstGeom prst="rect">
            <a:avLst/>
          </a:prstGeom>
          <a:noFill/>
          <a:ln>
            <a:noFill/>
          </a:ln>
        </p:spPr>
      </p:pic>
      <p:sp>
        <p:nvSpPr>
          <p:cNvPr id="96" name="Google Shape;96;p18"/>
          <p:cNvSpPr txBox="1"/>
          <p:nvPr/>
        </p:nvSpPr>
        <p:spPr>
          <a:xfrm>
            <a:off x="271675" y="56200"/>
            <a:ext cx="5711400" cy="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dk1"/>
                </a:highlight>
                <a:latin typeface="Playfair Display"/>
                <a:ea typeface="Playfair Display"/>
                <a:cs typeface="Playfair Display"/>
                <a:sym typeface="Playfair Display"/>
              </a:rPr>
              <a:t>The Centroids of Census Blocks</a:t>
            </a:r>
            <a:endParaRPr sz="2500">
              <a:highlight>
                <a:schemeClr val="dk1"/>
              </a:highlight>
              <a:latin typeface="Playfair Display"/>
              <a:ea typeface="Playfair Display"/>
              <a:cs typeface="Playfair Display"/>
              <a:sym typeface="Playfair Display"/>
            </a:endParaRPr>
          </a:p>
        </p:txBody>
      </p:sp>
      <p:sp>
        <p:nvSpPr>
          <p:cNvPr id="97" name="Google Shape;97;p18"/>
          <p:cNvSpPr/>
          <p:nvPr/>
        </p:nvSpPr>
        <p:spPr>
          <a:xfrm>
            <a:off x="6299063" y="2571750"/>
            <a:ext cx="2770200" cy="251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8"/>
          <p:cNvPicPr preferRelativeResize="0"/>
          <p:nvPr/>
        </p:nvPicPr>
        <p:blipFill>
          <a:blip r:embed="rId4">
            <a:alphaModFix/>
          </a:blip>
          <a:stretch>
            <a:fillRect/>
          </a:stretch>
        </p:blipFill>
        <p:spPr>
          <a:xfrm>
            <a:off x="6366987" y="2649475"/>
            <a:ext cx="2634375" cy="2358850"/>
          </a:xfrm>
          <a:prstGeom prst="rect">
            <a:avLst/>
          </a:prstGeom>
          <a:noFill/>
          <a:ln>
            <a:noFill/>
          </a:ln>
        </p:spPr>
      </p:pic>
      <p:sp>
        <p:nvSpPr>
          <p:cNvPr id="99" name="Google Shape;99;p18"/>
          <p:cNvSpPr/>
          <p:nvPr/>
        </p:nvSpPr>
        <p:spPr>
          <a:xfrm>
            <a:off x="5608050" y="2895425"/>
            <a:ext cx="515400" cy="658500"/>
          </a:xfrm>
          <a:prstGeom prst="bentArrow">
            <a:avLst>
              <a:gd fmla="val 25000" name="adj1"/>
              <a:gd fmla="val 25000" name="adj2"/>
              <a:gd fmla="val 25000" name="adj3"/>
              <a:gd fmla="val 43750" name="adj4"/>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nvSpPr>
        <p:spPr>
          <a:xfrm>
            <a:off x="5072550" y="3678650"/>
            <a:ext cx="1050900" cy="115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highlight>
                  <a:schemeClr val="dk1"/>
                </a:highlight>
                <a:latin typeface="Playfair Display"/>
                <a:ea typeface="Playfair Display"/>
                <a:cs typeface="Playfair Display"/>
                <a:sym typeface="Playfair Display"/>
              </a:rPr>
              <a:t>Zoomed in view near campus!</a:t>
            </a:r>
            <a:endParaRPr sz="1800">
              <a:highlight>
                <a:schemeClr val="dk1"/>
              </a:highlight>
              <a:latin typeface="Playfair Display"/>
              <a:ea typeface="Playfair Display"/>
              <a:cs typeface="Playfair Display"/>
              <a:sym typeface="Playfair Display"/>
            </a:endParaRPr>
          </a:p>
        </p:txBody>
      </p:sp>
      <p:sp>
        <p:nvSpPr>
          <p:cNvPr id="101" name="Google Shape;101;p18"/>
          <p:cNvSpPr/>
          <p:nvPr/>
        </p:nvSpPr>
        <p:spPr>
          <a:xfrm>
            <a:off x="375850" y="580900"/>
            <a:ext cx="4609200" cy="110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466600" y="676300"/>
            <a:ext cx="4427700" cy="916200"/>
          </a:xfrm>
          <a:prstGeom prst="rect">
            <a:avLst/>
          </a:prstGeom>
          <a:solidFill>
            <a:srgbClr val="002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nvSpPr>
        <p:spPr>
          <a:xfrm>
            <a:off x="442750" y="580963"/>
            <a:ext cx="4475400" cy="9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layfair Display"/>
                <a:ea typeface="Playfair Display"/>
                <a:cs typeface="Playfair Display"/>
                <a:sym typeface="Playfair Display"/>
              </a:rPr>
              <a:t>-used</a:t>
            </a:r>
            <a:r>
              <a:rPr lang="en">
                <a:solidFill>
                  <a:srgbClr val="FFFFFF"/>
                </a:solidFill>
                <a:latin typeface="Playfair Display"/>
                <a:ea typeface="Playfair Display"/>
                <a:cs typeface="Playfair Display"/>
                <a:sym typeface="Playfair Display"/>
              </a:rPr>
              <a:t> data from Denver County website</a:t>
            </a:r>
            <a:endParaRPr>
              <a:solidFill>
                <a:srgbClr val="FFFFFF"/>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rgbClr val="FFFFFF"/>
                </a:solidFill>
                <a:latin typeface="Playfair Display"/>
                <a:ea typeface="Playfair Display"/>
                <a:cs typeface="Playfair Display"/>
                <a:sym typeface="Playfair Display"/>
              </a:rPr>
              <a:t>-used QGIS to visualize census blocks and compute centroids of blocks</a:t>
            </a:r>
            <a:endParaRPr>
              <a:solidFill>
                <a:srgbClr val="FFFFFF"/>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rgbClr val="FFFFFF"/>
                </a:solidFill>
                <a:latin typeface="Playfair Display"/>
                <a:ea typeface="Playfair Display"/>
                <a:cs typeface="Playfair Display"/>
                <a:sym typeface="Playfair Display"/>
              </a:rPr>
              <a:t>-exported centroids in lat/lon to use in our program</a:t>
            </a:r>
            <a:endParaRPr>
              <a:solidFill>
                <a:srgbClr val="FFFFFF"/>
              </a:solidFill>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rotWithShape="1">
          <a:blip r:embed="rId3">
            <a:alphaModFix/>
          </a:blip>
          <a:srcRect b="0" l="6576" r="5495" t="0"/>
          <a:stretch/>
        </p:blipFill>
        <p:spPr>
          <a:xfrm>
            <a:off x="0" y="0"/>
            <a:ext cx="9143999" cy="5143501"/>
          </a:xfrm>
          <a:prstGeom prst="rect">
            <a:avLst/>
          </a:prstGeom>
          <a:noFill/>
          <a:ln>
            <a:noFill/>
          </a:ln>
        </p:spPr>
      </p:pic>
      <p:sp>
        <p:nvSpPr>
          <p:cNvPr id="109" name="Google Shape;109;p19"/>
          <p:cNvSpPr txBox="1"/>
          <p:nvPr/>
        </p:nvSpPr>
        <p:spPr>
          <a:xfrm>
            <a:off x="282125" y="254825"/>
            <a:ext cx="5711400" cy="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highlight>
                  <a:schemeClr val="dk1"/>
                </a:highlight>
                <a:latin typeface="Playfair Display"/>
                <a:ea typeface="Playfair Display"/>
                <a:cs typeface="Playfair Display"/>
                <a:sym typeface="Playfair Display"/>
              </a:rPr>
              <a:t>The Centroids of Census Tracts</a:t>
            </a:r>
            <a:endParaRPr sz="2500">
              <a:highlight>
                <a:schemeClr val="dk1"/>
              </a:highlight>
              <a:latin typeface="Playfair Display"/>
              <a:ea typeface="Playfair Display"/>
              <a:cs typeface="Playfair Display"/>
              <a:sym typeface="Playfair Display"/>
            </a:endParaRPr>
          </a:p>
        </p:txBody>
      </p:sp>
      <p:sp>
        <p:nvSpPr>
          <p:cNvPr id="110" name="Google Shape;110;p19"/>
          <p:cNvSpPr/>
          <p:nvPr/>
        </p:nvSpPr>
        <p:spPr>
          <a:xfrm>
            <a:off x="521725" y="1027600"/>
            <a:ext cx="1824000" cy="40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1" name="Google Shape;111;p19"/>
          <p:cNvSpPr/>
          <p:nvPr/>
        </p:nvSpPr>
        <p:spPr>
          <a:xfrm>
            <a:off x="625075" y="1088500"/>
            <a:ext cx="1611000" cy="279600"/>
          </a:xfrm>
          <a:prstGeom prst="rect">
            <a:avLst/>
          </a:prstGeom>
          <a:solidFill>
            <a:srgbClr val="00286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nvSpPr>
        <p:spPr>
          <a:xfrm>
            <a:off x="783175" y="1027600"/>
            <a:ext cx="1702200" cy="4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Playfair Display"/>
                <a:ea typeface="Playfair Display"/>
                <a:cs typeface="Playfair Display"/>
                <a:sym typeface="Playfair Display"/>
              </a:rPr>
              <a:t>144 total tracts</a:t>
            </a:r>
            <a:endParaRPr>
              <a:solidFill>
                <a:srgbClr val="FFFFFF"/>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0"/>
          <p:cNvPicPr preferRelativeResize="0"/>
          <p:nvPr/>
        </p:nvPicPr>
        <p:blipFill rotWithShape="1">
          <a:blip r:embed="rId3">
            <a:alphaModFix/>
          </a:blip>
          <a:srcRect b="0" l="9090" r="0" t="0"/>
          <a:stretch/>
        </p:blipFill>
        <p:spPr>
          <a:xfrm>
            <a:off x="0" y="0"/>
            <a:ext cx="9143999" cy="5143500"/>
          </a:xfrm>
          <a:prstGeom prst="rect">
            <a:avLst/>
          </a:prstGeom>
          <a:noFill/>
          <a:ln>
            <a:noFill/>
          </a:ln>
        </p:spPr>
      </p:pic>
      <p:sp>
        <p:nvSpPr>
          <p:cNvPr id="118" name="Google Shape;118;p20"/>
          <p:cNvSpPr txBox="1"/>
          <p:nvPr>
            <p:ph type="title"/>
          </p:nvPr>
        </p:nvSpPr>
        <p:spPr>
          <a:xfrm>
            <a:off x="196800" y="29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Polling Locations</a:t>
            </a:r>
            <a:endParaRPr/>
          </a:p>
        </p:txBody>
      </p:sp>
      <p:sp>
        <p:nvSpPr>
          <p:cNvPr id="119" name="Google Shape;119;p20"/>
          <p:cNvSpPr/>
          <p:nvPr/>
        </p:nvSpPr>
        <p:spPr>
          <a:xfrm>
            <a:off x="6637975" y="1986400"/>
            <a:ext cx="2341500" cy="296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6737425" y="2086000"/>
            <a:ext cx="2167200" cy="2764800"/>
          </a:xfrm>
          <a:prstGeom prst="rect">
            <a:avLst/>
          </a:prstGeom>
          <a:solidFill>
            <a:srgbClr val="002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nvSpPr>
        <p:spPr>
          <a:xfrm>
            <a:off x="6737425" y="2086000"/>
            <a:ext cx="2167200" cy="3107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FFFFFF"/>
              </a:buClr>
              <a:buSzPts val="1700"/>
              <a:buFont typeface="Playfair Display"/>
              <a:buChar char="●"/>
            </a:pPr>
            <a:r>
              <a:rPr lang="en" sz="1700">
                <a:solidFill>
                  <a:srgbClr val="FFFFFF"/>
                </a:solidFill>
                <a:latin typeface="Playfair Display"/>
                <a:ea typeface="Playfair Display"/>
                <a:cs typeface="Playfair Display"/>
                <a:sym typeface="Playfair Display"/>
              </a:rPr>
              <a:t>Churches</a:t>
            </a:r>
            <a:endParaRPr sz="1700">
              <a:solidFill>
                <a:srgbClr val="FFFFFF"/>
              </a:solidFill>
              <a:latin typeface="Playfair Display"/>
              <a:ea typeface="Playfair Display"/>
              <a:cs typeface="Playfair Display"/>
              <a:sym typeface="Playfair Display"/>
            </a:endParaRPr>
          </a:p>
          <a:p>
            <a:pPr indent="-336550" lvl="0" marL="457200" rtl="0" algn="l">
              <a:lnSpc>
                <a:spcPct val="115000"/>
              </a:lnSpc>
              <a:spcBef>
                <a:spcPts val="0"/>
              </a:spcBef>
              <a:spcAft>
                <a:spcPts val="0"/>
              </a:spcAft>
              <a:buClr>
                <a:srgbClr val="FFFFFF"/>
              </a:buClr>
              <a:buSzPts val="1700"/>
              <a:buFont typeface="Playfair Display"/>
              <a:buChar char="●"/>
            </a:pPr>
            <a:r>
              <a:rPr lang="en" sz="1700">
                <a:solidFill>
                  <a:srgbClr val="FFFFFF"/>
                </a:solidFill>
                <a:latin typeface="Playfair Display"/>
                <a:ea typeface="Playfair Display"/>
                <a:cs typeface="Playfair Display"/>
                <a:sym typeface="Playfair Display"/>
              </a:rPr>
              <a:t>Fire Stations</a:t>
            </a:r>
            <a:endParaRPr sz="1700">
              <a:solidFill>
                <a:srgbClr val="FFFFFF"/>
              </a:solidFill>
              <a:latin typeface="Playfair Display"/>
              <a:ea typeface="Playfair Display"/>
              <a:cs typeface="Playfair Display"/>
              <a:sym typeface="Playfair Display"/>
            </a:endParaRPr>
          </a:p>
          <a:p>
            <a:pPr indent="-336550" lvl="0" marL="457200" rtl="0" algn="l">
              <a:lnSpc>
                <a:spcPct val="115000"/>
              </a:lnSpc>
              <a:spcBef>
                <a:spcPts val="0"/>
              </a:spcBef>
              <a:spcAft>
                <a:spcPts val="0"/>
              </a:spcAft>
              <a:buClr>
                <a:srgbClr val="FFFFFF"/>
              </a:buClr>
              <a:buSzPts val="1700"/>
              <a:buFont typeface="Playfair Display"/>
              <a:buChar char="●"/>
            </a:pPr>
            <a:r>
              <a:rPr lang="en" sz="1700">
                <a:solidFill>
                  <a:srgbClr val="FFFFFF"/>
                </a:solidFill>
                <a:latin typeface="Playfair Display"/>
                <a:ea typeface="Playfair Display"/>
                <a:cs typeface="Playfair Display"/>
                <a:sym typeface="Playfair Display"/>
              </a:rPr>
              <a:t>Universities </a:t>
            </a:r>
            <a:endParaRPr sz="1700">
              <a:solidFill>
                <a:srgbClr val="FFFFFF"/>
              </a:solidFill>
              <a:latin typeface="Playfair Display"/>
              <a:ea typeface="Playfair Display"/>
              <a:cs typeface="Playfair Display"/>
              <a:sym typeface="Playfair Display"/>
            </a:endParaRPr>
          </a:p>
          <a:p>
            <a:pPr indent="-336550" lvl="0" marL="457200" rtl="0" algn="l">
              <a:lnSpc>
                <a:spcPct val="115000"/>
              </a:lnSpc>
              <a:spcBef>
                <a:spcPts val="0"/>
              </a:spcBef>
              <a:spcAft>
                <a:spcPts val="0"/>
              </a:spcAft>
              <a:buClr>
                <a:srgbClr val="FFFFFF"/>
              </a:buClr>
              <a:buSzPts val="1700"/>
              <a:buFont typeface="Playfair Display"/>
              <a:buChar char="●"/>
            </a:pPr>
            <a:r>
              <a:rPr lang="en" sz="1700">
                <a:solidFill>
                  <a:srgbClr val="FFFFFF"/>
                </a:solidFill>
                <a:latin typeface="Playfair Display"/>
                <a:ea typeface="Playfair Display"/>
                <a:cs typeface="Playfair Display"/>
                <a:sym typeface="Playfair Display"/>
              </a:rPr>
              <a:t>Senior Living Facilities</a:t>
            </a:r>
            <a:endParaRPr sz="1700">
              <a:solidFill>
                <a:srgbClr val="FFFFFF"/>
              </a:solidFill>
              <a:latin typeface="Playfair Display"/>
              <a:ea typeface="Playfair Display"/>
              <a:cs typeface="Playfair Display"/>
              <a:sym typeface="Playfair Display"/>
            </a:endParaRPr>
          </a:p>
          <a:p>
            <a:pPr indent="-336550" lvl="0" marL="457200" rtl="0" algn="l">
              <a:lnSpc>
                <a:spcPct val="115000"/>
              </a:lnSpc>
              <a:spcBef>
                <a:spcPts val="0"/>
              </a:spcBef>
              <a:spcAft>
                <a:spcPts val="0"/>
              </a:spcAft>
              <a:buClr>
                <a:srgbClr val="FFFFFF"/>
              </a:buClr>
              <a:buSzPts val="1700"/>
              <a:buFont typeface="Playfair Display"/>
              <a:buChar char="●"/>
            </a:pPr>
            <a:r>
              <a:rPr lang="en" sz="1700">
                <a:solidFill>
                  <a:srgbClr val="FFFFFF"/>
                </a:solidFill>
                <a:latin typeface="Playfair Display"/>
                <a:ea typeface="Playfair Display"/>
                <a:cs typeface="Playfair Display"/>
                <a:sym typeface="Playfair Display"/>
              </a:rPr>
              <a:t>Stadiums</a:t>
            </a:r>
            <a:endParaRPr sz="1700">
              <a:solidFill>
                <a:srgbClr val="FFFFFF"/>
              </a:solidFill>
              <a:latin typeface="Playfair Display"/>
              <a:ea typeface="Playfair Display"/>
              <a:cs typeface="Playfair Display"/>
              <a:sym typeface="Playfair Display"/>
            </a:endParaRPr>
          </a:p>
          <a:p>
            <a:pPr indent="-336550" lvl="0" marL="457200" rtl="0" algn="l">
              <a:lnSpc>
                <a:spcPct val="115000"/>
              </a:lnSpc>
              <a:spcBef>
                <a:spcPts val="0"/>
              </a:spcBef>
              <a:spcAft>
                <a:spcPts val="0"/>
              </a:spcAft>
              <a:buClr>
                <a:srgbClr val="FFFFFF"/>
              </a:buClr>
              <a:buSzPts val="1700"/>
              <a:buFont typeface="Playfair Display"/>
              <a:buChar char="●"/>
            </a:pPr>
            <a:r>
              <a:rPr lang="en" sz="1700">
                <a:solidFill>
                  <a:srgbClr val="FFFFFF"/>
                </a:solidFill>
                <a:latin typeface="Playfair Display"/>
                <a:ea typeface="Playfair Display"/>
                <a:cs typeface="Playfair Display"/>
                <a:sym typeface="Playfair Display"/>
              </a:rPr>
              <a:t>Libraries</a:t>
            </a:r>
            <a:endParaRPr sz="1700">
              <a:solidFill>
                <a:srgbClr val="FFFFFF"/>
              </a:solidFill>
              <a:latin typeface="Playfair Display"/>
              <a:ea typeface="Playfair Display"/>
              <a:cs typeface="Playfair Display"/>
              <a:sym typeface="Playfair Display"/>
            </a:endParaRPr>
          </a:p>
          <a:p>
            <a:pPr indent="-336550" lvl="0" marL="457200" rtl="0" algn="l">
              <a:lnSpc>
                <a:spcPct val="115000"/>
              </a:lnSpc>
              <a:spcBef>
                <a:spcPts val="0"/>
              </a:spcBef>
              <a:spcAft>
                <a:spcPts val="0"/>
              </a:spcAft>
              <a:buClr>
                <a:srgbClr val="FFFFFF"/>
              </a:buClr>
              <a:buSzPts val="1700"/>
              <a:buFont typeface="Playfair Display"/>
              <a:buChar char="●"/>
            </a:pPr>
            <a:r>
              <a:rPr lang="en" sz="1700">
                <a:solidFill>
                  <a:srgbClr val="FFFFFF"/>
                </a:solidFill>
                <a:latin typeface="Playfair Display"/>
                <a:ea typeface="Playfair Display"/>
                <a:cs typeface="Playfair Display"/>
                <a:sym typeface="Playfair Display"/>
              </a:rPr>
              <a:t>Recreation Centers</a:t>
            </a:r>
            <a:endParaRPr sz="1700">
              <a:solidFill>
                <a:srgbClr val="FFFFFF"/>
              </a:solidFill>
              <a:latin typeface="Playfair Display"/>
              <a:ea typeface="Playfair Display"/>
              <a:cs typeface="Playfair Display"/>
              <a:sym typeface="Playfair Display"/>
            </a:endParaRPr>
          </a:p>
          <a:p>
            <a:pPr indent="0" lvl="0" marL="457200" rtl="0" algn="l">
              <a:lnSpc>
                <a:spcPct val="115000"/>
              </a:lnSpc>
              <a:spcBef>
                <a:spcPts val="1600"/>
              </a:spcBef>
              <a:spcAft>
                <a:spcPts val="1600"/>
              </a:spcAft>
              <a:buNone/>
            </a:pPr>
            <a:r>
              <a:t/>
            </a:r>
            <a:endParaRPr sz="1800">
              <a:solidFill>
                <a:srgbClr val="FFFFFF"/>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3">
            <a:alphaModFix/>
          </a:blip>
          <a:srcRect b="0" l="704" r="2789" t="0"/>
          <a:stretch/>
        </p:blipFill>
        <p:spPr>
          <a:xfrm>
            <a:off x="0" y="0"/>
            <a:ext cx="9144000" cy="5143501"/>
          </a:xfrm>
          <a:prstGeom prst="rect">
            <a:avLst/>
          </a:prstGeom>
          <a:noFill/>
          <a:ln>
            <a:noFill/>
          </a:ln>
        </p:spPr>
      </p:pic>
      <p:sp>
        <p:nvSpPr>
          <p:cNvPr id="127" name="Google Shape;127;p21"/>
          <p:cNvSpPr txBox="1"/>
          <p:nvPr>
            <p:ph idx="1" type="body"/>
          </p:nvPr>
        </p:nvSpPr>
        <p:spPr>
          <a:xfrm>
            <a:off x="261525" y="481900"/>
            <a:ext cx="5965500" cy="605100"/>
          </a:xfrm>
          <a:prstGeom prst="rect">
            <a:avLst/>
          </a:prstGeom>
        </p:spPr>
        <p:txBody>
          <a:bodyPr anchorCtr="0" anchor="ctr" bIns="91425" lIns="114300" spcFirstLastPara="1" rIns="91425" wrap="square" tIns="91425">
            <a:noAutofit/>
          </a:bodyPr>
          <a:lstStyle/>
          <a:p>
            <a:pPr indent="0" lvl="0" marL="0" rtl="0" algn="l">
              <a:spcBef>
                <a:spcPts val="0"/>
              </a:spcBef>
              <a:spcAft>
                <a:spcPts val="0"/>
              </a:spcAft>
              <a:buNone/>
            </a:pPr>
            <a:r>
              <a:rPr lang="en" sz="3000">
                <a:solidFill>
                  <a:srgbClr val="000000"/>
                </a:solidFill>
              </a:rPr>
              <a:t>Current Polling Locations</a:t>
            </a:r>
            <a:endParaRPr sz="3000">
              <a:solidFill>
                <a:srgbClr val="000000"/>
              </a:solidFill>
            </a:endParaRPr>
          </a:p>
          <a:p>
            <a:pPr indent="0" lvl="0" marL="0" rtl="0" algn="l">
              <a:spcBef>
                <a:spcPts val="0"/>
              </a:spcBef>
              <a:spcAft>
                <a:spcPts val="0"/>
              </a:spcAft>
              <a:buNone/>
            </a:pPr>
            <a:r>
              <a:t/>
            </a:r>
            <a:endParaRPr sz="3000">
              <a:solidFill>
                <a:srgbClr val="FFFFFF"/>
              </a:solidFill>
              <a:highlight>
                <a:srgbClr val="BF0A30"/>
              </a:highlight>
            </a:endParaRPr>
          </a:p>
        </p:txBody>
      </p:sp>
      <p:sp>
        <p:nvSpPr>
          <p:cNvPr id="128" name="Google Shape;128;p21"/>
          <p:cNvSpPr/>
          <p:nvPr/>
        </p:nvSpPr>
        <p:spPr>
          <a:xfrm>
            <a:off x="6616025" y="2428550"/>
            <a:ext cx="2114100" cy="6975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nvSpPr>
        <p:spPr>
          <a:xfrm>
            <a:off x="7049000" y="2562500"/>
            <a:ext cx="16812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layfair Display"/>
                <a:ea typeface="Playfair Display"/>
                <a:cs typeface="Playfair Display"/>
                <a:sym typeface="Playfair Display"/>
              </a:rPr>
              <a:t>Hand to person</a:t>
            </a:r>
            <a:endParaRPr b="1" sz="1600">
              <a:latin typeface="Playfair Display"/>
              <a:ea typeface="Playfair Display"/>
              <a:cs typeface="Playfair Display"/>
              <a:sym typeface="Playfair Display"/>
            </a:endParaRPr>
          </a:p>
        </p:txBody>
      </p:sp>
      <p:sp>
        <p:nvSpPr>
          <p:cNvPr id="130" name="Google Shape;130;p21"/>
          <p:cNvSpPr/>
          <p:nvPr/>
        </p:nvSpPr>
        <p:spPr>
          <a:xfrm>
            <a:off x="6616025" y="3216100"/>
            <a:ext cx="2114100" cy="6975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nvSpPr>
        <p:spPr>
          <a:xfrm>
            <a:off x="7048950" y="3350050"/>
            <a:ext cx="15816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layfair Display"/>
                <a:ea typeface="Playfair Display"/>
                <a:cs typeface="Playfair Display"/>
                <a:sym typeface="Playfair Display"/>
              </a:rPr>
              <a:t>Ballot drop off</a:t>
            </a:r>
            <a:endParaRPr b="1" sz="1600">
              <a:latin typeface="Playfair Display"/>
              <a:ea typeface="Playfair Display"/>
              <a:cs typeface="Playfair Display"/>
              <a:sym typeface="Playfair Display"/>
            </a:endParaRPr>
          </a:p>
        </p:txBody>
      </p:sp>
      <p:sp>
        <p:nvSpPr>
          <p:cNvPr id="132" name="Google Shape;132;p21"/>
          <p:cNvSpPr/>
          <p:nvPr/>
        </p:nvSpPr>
        <p:spPr>
          <a:xfrm>
            <a:off x="6616025" y="4003650"/>
            <a:ext cx="2114100" cy="697500"/>
          </a:xfrm>
          <a:prstGeom prst="lef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nvSpPr>
        <p:spPr>
          <a:xfrm>
            <a:off x="7248200" y="4137600"/>
            <a:ext cx="13824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layfair Display"/>
                <a:ea typeface="Playfair Display"/>
                <a:cs typeface="Playfair Display"/>
                <a:sym typeface="Playfair Display"/>
              </a:rPr>
              <a:t>In Person</a:t>
            </a:r>
            <a:endParaRPr b="1" sz="1600">
              <a:solidFill>
                <a:srgbClr val="FFFFFF"/>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FD700"/>
      </a:dk1>
      <a:lt1>
        <a:srgbClr val="FFFFFF"/>
      </a:lt1>
      <a:dk2>
        <a:srgbClr val="000000"/>
      </a:dk2>
      <a:lt2>
        <a:srgbClr val="D9D9D9"/>
      </a:lt2>
      <a:accent1>
        <a:srgbClr val="666666"/>
      </a:accent1>
      <a:accent2>
        <a:srgbClr val="483165"/>
      </a:accent2>
      <a:accent3>
        <a:srgbClr val="BF0A30"/>
      </a:accent3>
      <a:accent4>
        <a:srgbClr val="0F9D58"/>
      </a:accent4>
      <a:accent5>
        <a:srgbClr val="002868"/>
      </a:accent5>
      <a:accent6>
        <a:srgbClr val="9C27B0"/>
      </a:accent6>
      <a:hlink>
        <a:srgbClr val="002868"/>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